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2.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6" r:id="rId3"/>
    <p:sldId id="258" r:id="rId4"/>
    <p:sldId id="265" r:id="rId5"/>
    <p:sldId id="267" r:id="rId6"/>
    <p:sldId id="268" r:id="rId7"/>
    <p:sldId id="259" r:id="rId8"/>
    <p:sldId id="260" r:id="rId9"/>
    <p:sldId id="261" r:id="rId10"/>
    <p:sldId id="270" r:id="rId11"/>
    <p:sldId id="272" r:id="rId12"/>
    <p:sldId id="262" r:id="rId13"/>
    <p:sldId id="26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740"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FA8E5-51D7-4122-9BF6-816D26F73C3E}" type="datetimeFigureOut">
              <a:rPr lang="zh-CN" altLang="en-US" smtClean="0"/>
              <a:t>2024/3/3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38997D-6E62-46BA-9E74-2B37FB3645BE}" type="slidenum">
              <a:rPr lang="zh-CN" altLang="en-US" smtClean="0"/>
              <a:t>‹#›</a:t>
            </a:fld>
            <a:endParaRPr lang="zh-CN" altLang="en-US"/>
          </a:p>
        </p:txBody>
      </p:sp>
    </p:spTree>
    <p:extLst>
      <p:ext uri="{BB962C8B-B14F-4D97-AF65-F5344CB8AC3E}">
        <p14:creationId xmlns:p14="http://schemas.microsoft.com/office/powerpoint/2010/main" val="1827954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38997D-6E62-46BA-9E74-2B37FB3645BE}" type="slidenum">
              <a:rPr lang="zh-CN" altLang="en-US" smtClean="0"/>
              <a:t>1</a:t>
            </a:fld>
            <a:endParaRPr lang="zh-CN" altLang="en-US"/>
          </a:p>
        </p:txBody>
      </p:sp>
    </p:spTree>
    <p:extLst>
      <p:ext uri="{BB962C8B-B14F-4D97-AF65-F5344CB8AC3E}">
        <p14:creationId xmlns:p14="http://schemas.microsoft.com/office/powerpoint/2010/main" val="3849584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38997D-6E62-46BA-9E74-2B37FB3645BE}" type="slidenum">
              <a:rPr lang="zh-CN" altLang="en-US" smtClean="0"/>
              <a:t>5</a:t>
            </a:fld>
            <a:endParaRPr lang="zh-CN" altLang="en-US"/>
          </a:p>
        </p:txBody>
      </p:sp>
    </p:spTree>
    <p:extLst>
      <p:ext uri="{BB962C8B-B14F-4D97-AF65-F5344CB8AC3E}">
        <p14:creationId xmlns:p14="http://schemas.microsoft.com/office/powerpoint/2010/main" val="3009905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38389-9932-2C32-2FAE-F9C2D101189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9E2B26C-12D3-EC21-D0F0-42722F8091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420EE73-EBDE-8876-E7AF-42526EF6C305}"/>
              </a:ext>
            </a:extLst>
          </p:cNvPr>
          <p:cNvSpPr>
            <a:spLocks noGrp="1"/>
          </p:cNvSpPr>
          <p:nvPr>
            <p:ph type="dt" sz="half" idx="10"/>
          </p:nvPr>
        </p:nvSpPr>
        <p:spPr/>
        <p:txBody>
          <a:bodyPr/>
          <a:lstStyle/>
          <a:p>
            <a:fld id="{BAFE0B1A-49CC-44B9-B6F9-5D2B82B85331}" type="datetime1">
              <a:rPr lang="zh-CN" altLang="en-US" smtClean="0"/>
              <a:t>2024/3/3</a:t>
            </a:fld>
            <a:endParaRPr lang="zh-CN" altLang="en-US"/>
          </a:p>
        </p:txBody>
      </p:sp>
      <p:sp>
        <p:nvSpPr>
          <p:cNvPr id="5" name="页脚占位符 4">
            <a:extLst>
              <a:ext uri="{FF2B5EF4-FFF2-40B4-BE49-F238E27FC236}">
                <a16:creationId xmlns:a16="http://schemas.microsoft.com/office/drawing/2014/main" id="{C81AFD6A-17BD-FA6E-883D-731D44B467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68B0D1-9884-140E-EF21-021CB3F51ED4}"/>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3581338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242F9-5644-886F-57D5-B374A8C4123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EF5AB4-A77C-2F89-8343-A7E1B8A1DC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1B5FA5E-ED03-E240-3DA1-B83471E00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392F95-2F29-10E3-41D5-4E3E5F7A0FEE}"/>
              </a:ext>
            </a:extLst>
          </p:cNvPr>
          <p:cNvSpPr>
            <a:spLocks noGrp="1"/>
          </p:cNvSpPr>
          <p:nvPr>
            <p:ph type="dt" sz="half" idx="10"/>
          </p:nvPr>
        </p:nvSpPr>
        <p:spPr/>
        <p:txBody>
          <a:bodyPr/>
          <a:lstStyle/>
          <a:p>
            <a:fld id="{D1A52D91-09A7-4F3E-B1CD-5BB65B64DF37}" type="datetime1">
              <a:rPr lang="zh-CN" altLang="en-US" smtClean="0"/>
              <a:t>2024/3/3</a:t>
            </a:fld>
            <a:endParaRPr lang="zh-CN" altLang="en-US"/>
          </a:p>
        </p:txBody>
      </p:sp>
      <p:sp>
        <p:nvSpPr>
          <p:cNvPr id="6" name="页脚占位符 5">
            <a:extLst>
              <a:ext uri="{FF2B5EF4-FFF2-40B4-BE49-F238E27FC236}">
                <a16:creationId xmlns:a16="http://schemas.microsoft.com/office/drawing/2014/main" id="{41BB26D3-60E9-EAEF-B367-D14838B0D8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220AF0-45CF-57D0-DCDD-6E395DAC7353}"/>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3460448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C9AD3-51AB-0005-E679-3F3631AB0A3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CAE51E2-ACA0-32EC-6EB8-250CEFD2C7F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4EF56B-6429-E622-D06F-44D211E3784C}"/>
              </a:ext>
            </a:extLst>
          </p:cNvPr>
          <p:cNvSpPr>
            <a:spLocks noGrp="1"/>
          </p:cNvSpPr>
          <p:nvPr>
            <p:ph type="dt" sz="half" idx="10"/>
          </p:nvPr>
        </p:nvSpPr>
        <p:spPr/>
        <p:txBody>
          <a:bodyPr/>
          <a:lstStyle/>
          <a:p>
            <a:fld id="{1B09F319-4345-413B-81B9-6FE5133AB8A3}" type="datetime1">
              <a:rPr lang="zh-CN" altLang="en-US" smtClean="0"/>
              <a:t>2024/3/3</a:t>
            </a:fld>
            <a:endParaRPr lang="zh-CN" altLang="en-US"/>
          </a:p>
        </p:txBody>
      </p:sp>
      <p:sp>
        <p:nvSpPr>
          <p:cNvPr id="5" name="页脚占位符 4">
            <a:extLst>
              <a:ext uri="{FF2B5EF4-FFF2-40B4-BE49-F238E27FC236}">
                <a16:creationId xmlns:a16="http://schemas.microsoft.com/office/drawing/2014/main" id="{40924AC2-B970-5D36-0B67-416F61A44C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4E48F2-3051-E6DF-2195-289CAB891DEE}"/>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2523976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50B1DC8-EE24-4051-EA72-E23D952D7CC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51EEA4-2548-E7CE-2C36-1544F3D44E6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C4BAD7-1D69-3B07-E8FE-78F3C4621359}"/>
              </a:ext>
            </a:extLst>
          </p:cNvPr>
          <p:cNvSpPr>
            <a:spLocks noGrp="1"/>
          </p:cNvSpPr>
          <p:nvPr>
            <p:ph type="dt" sz="half" idx="10"/>
          </p:nvPr>
        </p:nvSpPr>
        <p:spPr/>
        <p:txBody>
          <a:bodyPr/>
          <a:lstStyle/>
          <a:p>
            <a:fld id="{B13F0DC7-9739-41CB-AAA1-CDFEEDC85B0E}" type="datetime1">
              <a:rPr lang="zh-CN" altLang="en-US" smtClean="0"/>
              <a:t>2024/3/3</a:t>
            </a:fld>
            <a:endParaRPr lang="zh-CN" altLang="en-US"/>
          </a:p>
        </p:txBody>
      </p:sp>
      <p:sp>
        <p:nvSpPr>
          <p:cNvPr id="5" name="页脚占位符 4">
            <a:extLst>
              <a:ext uri="{FF2B5EF4-FFF2-40B4-BE49-F238E27FC236}">
                <a16:creationId xmlns:a16="http://schemas.microsoft.com/office/drawing/2014/main" id="{88F0918F-5A55-09EA-E509-A52C088D6C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43C6A4-F568-8834-53E4-A7E5C34D3CDA}"/>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4164542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F8DF5-DBB1-7E71-4853-0171656A56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2A26F2-28C3-79AB-1A3B-7478AF85FD0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271C25-745E-B400-F468-0BAC6788A45A}"/>
              </a:ext>
            </a:extLst>
          </p:cNvPr>
          <p:cNvSpPr>
            <a:spLocks noGrp="1"/>
          </p:cNvSpPr>
          <p:nvPr>
            <p:ph type="dt" sz="half" idx="10"/>
          </p:nvPr>
        </p:nvSpPr>
        <p:spPr/>
        <p:txBody>
          <a:bodyPr/>
          <a:lstStyle/>
          <a:p>
            <a:fld id="{18D7FBAC-B6E5-4B01-83AE-520F53C6175B}" type="datetime1">
              <a:rPr lang="zh-CN" altLang="en-US" smtClean="0"/>
              <a:t>2024/3/3</a:t>
            </a:fld>
            <a:endParaRPr lang="zh-CN" altLang="en-US"/>
          </a:p>
        </p:txBody>
      </p:sp>
      <p:sp>
        <p:nvSpPr>
          <p:cNvPr id="5" name="页脚占位符 4">
            <a:extLst>
              <a:ext uri="{FF2B5EF4-FFF2-40B4-BE49-F238E27FC236}">
                <a16:creationId xmlns:a16="http://schemas.microsoft.com/office/drawing/2014/main" id="{12202A9C-BFE0-94DF-74A4-BE26A5224F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6E580B-E438-B7B7-B347-F454D1F44532}"/>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473134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F47A5-6C1E-17C6-0F2E-8B22B1E8BC1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729E02-167F-B869-1987-013240E792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5294E37-ACB0-4052-068C-B0286766B6D3}"/>
              </a:ext>
            </a:extLst>
          </p:cNvPr>
          <p:cNvSpPr>
            <a:spLocks noGrp="1"/>
          </p:cNvSpPr>
          <p:nvPr>
            <p:ph type="dt" sz="half" idx="10"/>
          </p:nvPr>
        </p:nvSpPr>
        <p:spPr/>
        <p:txBody>
          <a:bodyPr/>
          <a:lstStyle/>
          <a:p>
            <a:fld id="{768090CD-CEF4-4B51-ADEB-64AD3D8087C1}" type="datetime1">
              <a:rPr lang="zh-CN" altLang="en-US" smtClean="0"/>
              <a:t>2024/3/3</a:t>
            </a:fld>
            <a:endParaRPr lang="zh-CN" altLang="en-US"/>
          </a:p>
        </p:txBody>
      </p:sp>
      <p:sp>
        <p:nvSpPr>
          <p:cNvPr id="5" name="页脚占位符 4">
            <a:extLst>
              <a:ext uri="{FF2B5EF4-FFF2-40B4-BE49-F238E27FC236}">
                <a16:creationId xmlns:a16="http://schemas.microsoft.com/office/drawing/2014/main" id="{2A3B6CA3-A2F1-49F5-6BFF-42BDCEABC9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094F31-399D-656F-0D49-71E401F735FE}"/>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76016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09ED4-9144-E8F8-B7B7-CDA37C21C1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DE7D6D-69A5-8AE2-417B-46A17BA4878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043B11-2B20-EA6D-7B94-8B683C5A748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9526A8C-4F1B-F3EA-7FF9-B244021BB930}"/>
              </a:ext>
            </a:extLst>
          </p:cNvPr>
          <p:cNvSpPr>
            <a:spLocks noGrp="1"/>
          </p:cNvSpPr>
          <p:nvPr>
            <p:ph type="dt" sz="half" idx="10"/>
          </p:nvPr>
        </p:nvSpPr>
        <p:spPr/>
        <p:txBody>
          <a:bodyPr/>
          <a:lstStyle/>
          <a:p>
            <a:fld id="{5F82D3D3-6C44-4BBC-B050-FE47188715A6}" type="datetime1">
              <a:rPr lang="zh-CN" altLang="en-US" smtClean="0"/>
              <a:t>2024/3/3</a:t>
            </a:fld>
            <a:endParaRPr lang="zh-CN" altLang="en-US"/>
          </a:p>
        </p:txBody>
      </p:sp>
      <p:sp>
        <p:nvSpPr>
          <p:cNvPr id="6" name="页脚占位符 5">
            <a:extLst>
              <a:ext uri="{FF2B5EF4-FFF2-40B4-BE49-F238E27FC236}">
                <a16:creationId xmlns:a16="http://schemas.microsoft.com/office/drawing/2014/main" id="{B28A47B5-1ACF-B545-FAFA-818AA8F5D3A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615FF1-5378-2673-5CA1-B9E49F492A01}"/>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1715262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62183-FC5C-8B9D-2CEC-5EB8B5F0F71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D49044-0DCA-B3EE-038D-13E8DF89C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3B29E5E-CF85-C113-E61A-039C2F3A8AD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453370A-8F8D-3CB0-6B67-32BC4C033F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79E2F9C-EEB5-8584-93A0-9F26D8382AF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65F90F3-4902-D7B4-6A51-1790C7E9F43A}"/>
              </a:ext>
            </a:extLst>
          </p:cNvPr>
          <p:cNvSpPr>
            <a:spLocks noGrp="1"/>
          </p:cNvSpPr>
          <p:nvPr>
            <p:ph type="dt" sz="half" idx="10"/>
          </p:nvPr>
        </p:nvSpPr>
        <p:spPr/>
        <p:txBody>
          <a:bodyPr/>
          <a:lstStyle/>
          <a:p>
            <a:fld id="{4FBB60B6-E218-455B-A31B-34144327D31E}" type="datetime1">
              <a:rPr lang="zh-CN" altLang="en-US" smtClean="0"/>
              <a:t>2024/3/3</a:t>
            </a:fld>
            <a:endParaRPr lang="zh-CN" altLang="en-US"/>
          </a:p>
        </p:txBody>
      </p:sp>
      <p:sp>
        <p:nvSpPr>
          <p:cNvPr id="8" name="页脚占位符 7">
            <a:extLst>
              <a:ext uri="{FF2B5EF4-FFF2-40B4-BE49-F238E27FC236}">
                <a16:creationId xmlns:a16="http://schemas.microsoft.com/office/drawing/2014/main" id="{B9D96593-3916-B108-E8FD-14CA4E98058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52F0EA8-9516-4F2F-BA81-49DA6E428D89}"/>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2406731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203A8-7B6A-1BAE-9A5F-5A112A8379D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3D77D82-E5EA-99AE-E2E1-C19E3AA3C45A}"/>
              </a:ext>
            </a:extLst>
          </p:cNvPr>
          <p:cNvSpPr>
            <a:spLocks noGrp="1"/>
          </p:cNvSpPr>
          <p:nvPr>
            <p:ph type="dt" sz="half" idx="10"/>
          </p:nvPr>
        </p:nvSpPr>
        <p:spPr/>
        <p:txBody>
          <a:bodyPr/>
          <a:lstStyle/>
          <a:p>
            <a:fld id="{4D74A50F-8C69-41AE-BCCE-17F679FFD148}" type="datetime1">
              <a:rPr lang="zh-CN" altLang="en-US" smtClean="0"/>
              <a:t>2024/3/3</a:t>
            </a:fld>
            <a:endParaRPr lang="zh-CN" altLang="en-US"/>
          </a:p>
        </p:txBody>
      </p:sp>
      <p:sp>
        <p:nvSpPr>
          <p:cNvPr id="4" name="页脚占位符 3">
            <a:extLst>
              <a:ext uri="{FF2B5EF4-FFF2-40B4-BE49-F238E27FC236}">
                <a16:creationId xmlns:a16="http://schemas.microsoft.com/office/drawing/2014/main" id="{8F8DE7BE-179C-5F71-08A5-C4222F28775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B0C3DCD-EC10-1BA3-1E93-1524DB2623EB}"/>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148386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0C8658-A173-B611-3183-D1729CA0B2F6}"/>
              </a:ext>
            </a:extLst>
          </p:cNvPr>
          <p:cNvSpPr>
            <a:spLocks noGrp="1"/>
          </p:cNvSpPr>
          <p:nvPr>
            <p:ph type="dt" sz="half" idx="10"/>
          </p:nvPr>
        </p:nvSpPr>
        <p:spPr/>
        <p:txBody>
          <a:bodyPr/>
          <a:lstStyle/>
          <a:p>
            <a:fld id="{1E54CDA2-A32C-45E4-89A1-852DC35E2B38}" type="datetime1">
              <a:rPr lang="zh-CN" altLang="en-US" smtClean="0"/>
              <a:t>2024/3/3</a:t>
            </a:fld>
            <a:endParaRPr lang="zh-CN" altLang="en-US"/>
          </a:p>
        </p:txBody>
      </p:sp>
      <p:sp>
        <p:nvSpPr>
          <p:cNvPr id="3" name="页脚占位符 2">
            <a:extLst>
              <a:ext uri="{FF2B5EF4-FFF2-40B4-BE49-F238E27FC236}">
                <a16:creationId xmlns:a16="http://schemas.microsoft.com/office/drawing/2014/main" id="{8F0669A5-905C-21BE-0BA6-7F230DA064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31AD605-C10E-02C0-DEC7-26CCB1A1042C}"/>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3729493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1DF38-FBA0-2890-7F99-98E2344D328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CF2E4A-C78A-BD1C-4384-5C7ED0F643E1}"/>
              </a:ext>
            </a:extLst>
          </p:cNvPr>
          <p:cNvSpPr>
            <a:spLocks noGrp="1"/>
          </p:cNvSpPr>
          <p:nvPr>
            <p:ph type="dt" sz="half" idx="10"/>
          </p:nvPr>
        </p:nvSpPr>
        <p:spPr/>
        <p:txBody>
          <a:bodyPr/>
          <a:lstStyle/>
          <a:p>
            <a:fld id="{8B9C0075-048D-476F-8F40-E11942C9ECBA}" type="datetime1">
              <a:rPr lang="zh-CN" altLang="en-US" smtClean="0"/>
              <a:t>2024/3/3</a:t>
            </a:fld>
            <a:endParaRPr lang="zh-CN" altLang="en-US"/>
          </a:p>
        </p:txBody>
      </p:sp>
      <p:sp>
        <p:nvSpPr>
          <p:cNvPr id="4" name="页脚占位符 3">
            <a:extLst>
              <a:ext uri="{FF2B5EF4-FFF2-40B4-BE49-F238E27FC236}">
                <a16:creationId xmlns:a16="http://schemas.microsoft.com/office/drawing/2014/main" id="{7EEC0DA9-EB09-4292-01B1-655210E8113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D6779DD-09F1-4DEB-98E6-C9345C37EEBE}"/>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2184321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1207E-A447-4B5F-D32F-1E2D471AAAB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1CE13B7-A68D-9A4E-65AC-AECEA185B5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527D219-C5A8-966C-AA6C-B140F5548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642BE91-5D72-1ED2-9812-63B7C6EF41C4}"/>
              </a:ext>
            </a:extLst>
          </p:cNvPr>
          <p:cNvSpPr>
            <a:spLocks noGrp="1"/>
          </p:cNvSpPr>
          <p:nvPr>
            <p:ph type="dt" sz="half" idx="10"/>
          </p:nvPr>
        </p:nvSpPr>
        <p:spPr/>
        <p:txBody>
          <a:bodyPr/>
          <a:lstStyle/>
          <a:p>
            <a:fld id="{D567F0E7-8910-460D-8D4E-78FD6663E605}" type="datetime1">
              <a:rPr lang="zh-CN" altLang="en-US" smtClean="0"/>
              <a:t>2024/3/3</a:t>
            </a:fld>
            <a:endParaRPr lang="zh-CN" altLang="en-US"/>
          </a:p>
        </p:txBody>
      </p:sp>
      <p:sp>
        <p:nvSpPr>
          <p:cNvPr id="6" name="页脚占位符 5">
            <a:extLst>
              <a:ext uri="{FF2B5EF4-FFF2-40B4-BE49-F238E27FC236}">
                <a16:creationId xmlns:a16="http://schemas.microsoft.com/office/drawing/2014/main" id="{3EFD3AE6-2B1F-38EA-734D-952D2089E7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6EF981-4E61-EF73-2188-CC8E460689D4}"/>
              </a:ext>
            </a:extLst>
          </p:cNvPr>
          <p:cNvSpPr>
            <a:spLocks noGrp="1"/>
          </p:cNvSpPr>
          <p:nvPr>
            <p:ph type="sldNum" sz="quarter" idx="12"/>
          </p:nvPr>
        </p:nvSpPr>
        <p:spPr/>
        <p:txBody>
          <a:body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562744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FFB8EC-A242-2FAC-A8B5-898631D35C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602C825-AA06-D46F-92B3-9FD9FC1BF5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151152-0CB2-25A7-F890-0F106E3F0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B9C0075-048D-476F-8F40-E11942C9ECBA}" type="datetime1">
              <a:rPr lang="zh-CN" altLang="en-US" smtClean="0"/>
              <a:t>2024/3/3</a:t>
            </a:fld>
            <a:endParaRPr lang="zh-CN" altLang="en-US"/>
          </a:p>
        </p:txBody>
      </p:sp>
      <p:sp>
        <p:nvSpPr>
          <p:cNvPr id="5" name="页脚占位符 4">
            <a:extLst>
              <a:ext uri="{FF2B5EF4-FFF2-40B4-BE49-F238E27FC236}">
                <a16:creationId xmlns:a16="http://schemas.microsoft.com/office/drawing/2014/main" id="{4BA19E08-7AEA-FA45-9353-7A4ADF6CBE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145E29B2-FE6E-BA81-EFEB-BD96C2CD18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629293-BEE0-412A-8EA1-B5BEBFC60FB6}" type="slidenum">
              <a:rPr lang="zh-CN" altLang="en-US" smtClean="0"/>
              <a:t>‹#›</a:t>
            </a:fld>
            <a:endParaRPr lang="zh-CN" altLang="en-US"/>
          </a:p>
        </p:txBody>
      </p:sp>
    </p:spTree>
    <p:extLst>
      <p:ext uri="{BB962C8B-B14F-4D97-AF65-F5344CB8AC3E}">
        <p14:creationId xmlns:p14="http://schemas.microsoft.com/office/powerpoint/2010/main" val="3926705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0.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hemeOverride" Target="../theme/themeOverride1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3.xml"/></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3.JPEG"/><Relationship Id="rId2" Type="http://schemas.microsoft.com/office/2007/relationships/media" Target="../media/media1.MP4"/><Relationship Id="rId1" Type="http://schemas.openxmlformats.org/officeDocument/2006/relationships/themeOverride" Target="../theme/themeOverride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hemeOverride" Target="../theme/themeOverride3.xml"/><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6.JPEG"/><Relationship Id="rId2" Type="http://schemas.microsoft.com/office/2007/relationships/media" Target="../media/media3.MP4"/><Relationship Id="rId1" Type="http://schemas.openxmlformats.org/officeDocument/2006/relationships/themeOverride" Target="../theme/themeOverride4.xml"/><Relationship Id="rId6" Type="http://schemas.openxmlformats.org/officeDocument/2006/relationships/image" Target="../media/image5.png"/><Relationship Id="rId5" Type="http://schemas.openxmlformats.org/officeDocument/2006/relationships/image" Target="../media/image1.jpeg"/><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8.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9.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7000"/>
            <a:lum/>
          </a:blip>
          <a:srcRect/>
          <a:tile tx="0" ty="0" sx="100000" sy="100000" flip="none" algn="tl"/>
        </a:blip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BBF246-4B8F-2796-87A0-2011DC0F394E}"/>
              </a:ext>
            </a:extLst>
          </p:cNvPr>
          <p:cNvSpPr>
            <a:spLocks noGrp="1"/>
          </p:cNvSpPr>
          <p:nvPr>
            <p:ph type="sldNum" sz="quarter" idx="12"/>
          </p:nvPr>
        </p:nvSpPr>
        <p:spPr/>
        <p:txBody>
          <a:bodyPr/>
          <a:lstStyle/>
          <a:p>
            <a:fld id="{13629293-BEE0-412A-8EA1-B5BEBFC60FB6}" type="slidenum">
              <a:rPr lang="zh-CN" altLang="en-US" smtClean="0"/>
              <a:pPr/>
              <a:t>1</a:t>
            </a:fld>
            <a:endParaRPr lang="zh-CN" altLang="en-US"/>
          </a:p>
        </p:txBody>
      </p:sp>
      <p:sp>
        <p:nvSpPr>
          <p:cNvPr id="3" name="文本框 2">
            <a:extLst>
              <a:ext uri="{FF2B5EF4-FFF2-40B4-BE49-F238E27FC236}">
                <a16:creationId xmlns:a16="http://schemas.microsoft.com/office/drawing/2014/main" id="{41FDC5B4-D6EE-B381-ABCF-F832FF486272}"/>
              </a:ext>
            </a:extLst>
          </p:cNvPr>
          <p:cNvSpPr txBox="1"/>
          <p:nvPr/>
        </p:nvSpPr>
        <p:spPr>
          <a:xfrm>
            <a:off x="2914650" y="839659"/>
            <a:ext cx="4492869" cy="369332"/>
          </a:xfrm>
          <a:prstGeom prst="rect">
            <a:avLst/>
          </a:prstGeom>
          <a:noFill/>
        </p:spPr>
        <p:txBody>
          <a:bodyPr wrap="square" rtlCol="0">
            <a:spAutoFit/>
          </a:bodyPr>
          <a:lstStyle/>
          <a:p>
            <a:r>
              <a:rPr lang="en-US" altLang="zh-CN" dirty="0"/>
              <a:t>1</a:t>
            </a:r>
            <a:r>
              <a:rPr lang="zh-CN" altLang="en-US" dirty="0"/>
              <a:t>、振镜控制部分</a:t>
            </a:r>
          </a:p>
        </p:txBody>
      </p:sp>
      <p:sp>
        <p:nvSpPr>
          <p:cNvPr id="4" name="文本框 3">
            <a:extLst>
              <a:ext uri="{FF2B5EF4-FFF2-40B4-BE49-F238E27FC236}">
                <a16:creationId xmlns:a16="http://schemas.microsoft.com/office/drawing/2014/main" id="{87F27270-1911-D373-33A3-2B861483B322}"/>
              </a:ext>
            </a:extLst>
          </p:cNvPr>
          <p:cNvSpPr txBox="1"/>
          <p:nvPr/>
        </p:nvSpPr>
        <p:spPr>
          <a:xfrm>
            <a:off x="2914650" y="1554767"/>
            <a:ext cx="4492869" cy="369332"/>
          </a:xfrm>
          <a:prstGeom prst="rect">
            <a:avLst/>
          </a:prstGeom>
          <a:noFill/>
        </p:spPr>
        <p:txBody>
          <a:bodyPr wrap="square" rtlCol="0">
            <a:spAutoFit/>
          </a:bodyPr>
          <a:lstStyle/>
          <a:p>
            <a:r>
              <a:rPr lang="en-US" altLang="zh-CN" dirty="0"/>
              <a:t>2</a:t>
            </a:r>
            <a:r>
              <a:rPr lang="zh-CN" altLang="en-US" dirty="0"/>
              <a:t>、脉冲激光器驱动部分</a:t>
            </a:r>
          </a:p>
        </p:txBody>
      </p:sp>
      <p:sp>
        <p:nvSpPr>
          <p:cNvPr id="5" name="文本框 4">
            <a:extLst>
              <a:ext uri="{FF2B5EF4-FFF2-40B4-BE49-F238E27FC236}">
                <a16:creationId xmlns:a16="http://schemas.microsoft.com/office/drawing/2014/main" id="{9CD3978E-5CA9-037F-9E16-BFB96CB13A3B}"/>
              </a:ext>
            </a:extLst>
          </p:cNvPr>
          <p:cNvSpPr txBox="1"/>
          <p:nvPr/>
        </p:nvSpPr>
        <p:spPr>
          <a:xfrm>
            <a:off x="2914649" y="2269875"/>
            <a:ext cx="4492869" cy="369332"/>
          </a:xfrm>
          <a:prstGeom prst="rect">
            <a:avLst/>
          </a:prstGeom>
          <a:noFill/>
        </p:spPr>
        <p:txBody>
          <a:bodyPr wrap="square" rtlCol="0">
            <a:spAutoFit/>
          </a:bodyPr>
          <a:lstStyle/>
          <a:p>
            <a:r>
              <a:rPr lang="en-US" altLang="zh-CN" dirty="0"/>
              <a:t>3</a:t>
            </a:r>
            <a:r>
              <a:rPr lang="zh-CN" altLang="en-US" dirty="0"/>
              <a:t>、接收部分</a:t>
            </a:r>
          </a:p>
        </p:txBody>
      </p:sp>
      <p:sp>
        <p:nvSpPr>
          <p:cNvPr id="6" name="文本框 5">
            <a:extLst>
              <a:ext uri="{FF2B5EF4-FFF2-40B4-BE49-F238E27FC236}">
                <a16:creationId xmlns:a16="http://schemas.microsoft.com/office/drawing/2014/main" id="{0CFABAEB-CB71-00EA-F6EA-9B57D7AE8FE5}"/>
              </a:ext>
            </a:extLst>
          </p:cNvPr>
          <p:cNvSpPr txBox="1"/>
          <p:nvPr/>
        </p:nvSpPr>
        <p:spPr>
          <a:xfrm>
            <a:off x="2914648" y="2984983"/>
            <a:ext cx="4492869" cy="369332"/>
          </a:xfrm>
          <a:prstGeom prst="rect">
            <a:avLst/>
          </a:prstGeom>
          <a:noFill/>
        </p:spPr>
        <p:txBody>
          <a:bodyPr wrap="square" rtlCol="0">
            <a:spAutoFit/>
          </a:bodyPr>
          <a:lstStyle/>
          <a:p>
            <a:r>
              <a:rPr lang="en-US" altLang="zh-CN" dirty="0"/>
              <a:t>4</a:t>
            </a:r>
            <a:r>
              <a:rPr lang="zh-CN" altLang="en-US" dirty="0"/>
              <a:t>、</a:t>
            </a:r>
            <a:r>
              <a:rPr lang="en-US" altLang="zh-CN" dirty="0"/>
              <a:t>TDC</a:t>
            </a:r>
            <a:r>
              <a:rPr lang="zh-CN" altLang="en-US" dirty="0"/>
              <a:t> 驱动</a:t>
            </a:r>
          </a:p>
        </p:txBody>
      </p:sp>
      <p:sp>
        <p:nvSpPr>
          <p:cNvPr id="7" name="文本框 6">
            <a:extLst>
              <a:ext uri="{FF2B5EF4-FFF2-40B4-BE49-F238E27FC236}">
                <a16:creationId xmlns:a16="http://schemas.microsoft.com/office/drawing/2014/main" id="{5167D785-96C6-2D74-8A00-1A65C2AC50C6}"/>
              </a:ext>
            </a:extLst>
          </p:cNvPr>
          <p:cNvSpPr txBox="1"/>
          <p:nvPr/>
        </p:nvSpPr>
        <p:spPr>
          <a:xfrm>
            <a:off x="2914648" y="4415199"/>
            <a:ext cx="4492869" cy="369332"/>
          </a:xfrm>
          <a:prstGeom prst="rect">
            <a:avLst/>
          </a:prstGeom>
          <a:noFill/>
        </p:spPr>
        <p:txBody>
          <a:bodyPr wrap="square" rtlCol="0">
            <a:spAutoFit/>
          </a:bodyPr>
          <a:lstStyle/>
          <a:p>
            <a:r>
              <a:rPr lang="en-US" altLang="zh-CN" dirty="0"/>
              <a:t>6</a:t>
            </a:r>
            <a:r>
              <a:rPr lang="zh-CN" altLang="en-US" dirty="0"/>
              <a:t>、</a:t>
            </a:r>
            <a:r>
              <a:rPr lang="en-US" altLang="zh-CN" dirty="0"/>
              <a:t>Walk error </a:t>
            </a:r>
            <a:r>
              <a:rPr lang="zh-CN" altLang="en-US" dirty="0"/>
              <a:t>修正</a:t>
            </a:r>
          </a:p>
        </p:txBody>
      </p:sp>
      <p:sp>
        <p:nvSpPr>
          <p:cNvPr id="8" name="文本框 7">
            <a:extLst>
              <a:ext uri="{FF2B5EF4-FFF2-40B4-BE49-F238E27FC236}">
                <a16:creationId xmlns:a16="http://schemas.microsoft.com/office/drawing/2014/main" id="{6261D243-4BC6-4713-D976-B3B7DE66061E}"/>
              </a:ext>
            </a:extLst>
          </p:cNvPr>
          <p:cNvSpPr txBox="1"/>
          <p:nvPr/>
        </p:nvSpPr>
        <p:spPr>
          <a:xfrm>
            <a:off x="2914647" y="5130307"/>
            <a:ext cx="4492869" cy="369332"/>
          </a:xfrm>
          <a:prstGeom prst="rect">
            <a:avLst/>
          </a:prstGeom>
          <a:noFill/>
        </p:spPr>
        <p:txBody>
          <a:bodyPr wrap="square" rtlCol="0">
            <a:spAutoFit/>
          </a:bodyPr>
          <a:lstStyle/>
          <a:p>
            <a:r>
              <a:rPr lang="en-US" altLang="zh-CN" dirty="0"/>
              <a:t>7</a:t>
            </a:r>
            <a:r>
              <a:rPr lang="zh-CN" altLang="en-US" dirty="0"/>
              <a:t>、问题与总结</a:t>
            </a:r>
          </a:p>
        </p:txBody>
      </p:sp>
      <p:sp>
        <p:nvSpPr>
          <p:cNvPr id="10" name="文本框 9">
            <a:extLst>
              <a:ext uri="{FF2B5EF4-FFF2-40B4-BE49-F238E27FC236}">
                <a16:creationId xmlns:a16="http://schemas.microsoft.com/office/drawing/2014/main" id="{735A01FA-9A3A-B0E6-07DC-0903B76A8B11}"/>
              </a:ext>
            </a:extLst>
          </p:cNvPr>
          <p:cNvSpPr txBox="1"/>
          <p:nvPr/>
        </p:nvSpPr>
        <p:spPr>
          <a:xfrm>
            <a:off x="2914648" y="3700091"/>
            <a:ext cx="4492869" cy="369332"/>
          </a:xfrm>
          <a:prstGeom prst="rect">
            <a:avLst/>
          </a:prstGeom>
          <a:noFill/>
        </p:spPr>
        <p:txBody>
          <a:bodyPr wrap="square" rtlCol="0">
            <a:spAutoFit/>
          </a:bodyPr>
          <a:lstStyle/>
          <a:p>
            <a:r>
              <a:rPr lang="en-US" altLang="zh-CN" dirty="0"/>
              <a:t>5</a:t>
            </a:r>
            <a:r>
              <a:rPr lang="zh-CN" altLang="en-US" dirty="0"/>
              <a:t>、组装、测试</a:t>
            </a:r>
          </a:p>
        </p:txBody>
      </p:sp>
    </p:spTree>
    <p:extLst>
      <p:ext uri="{BB962C8B-B14F-4D97-AF65-F5344CB8AC3E}">
        <p14:creationId xmlns:p14="http://schemas.microsoft.com/office/powerpoint/2010/main" val="54358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70D15018-2BE5-42F9-EDB7-708141C1427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71726E-59DC-7D25-EDCB-3797106266E2}"/>
              </a:ext>
            </a:extLst>
          </p:cNvPr>
          <p:cNvSpPr>
            <a:spLocks noGrp="1"/>
          </p:cNvSpPr>
          <p:nvPr>
            <p:ph type="sldNum" sz="quarter" idx="12"/>
          </p:nvPr>
        </p:nvSpPr>
        <p:spPr/>
        <p:txBody>
          <a:bodyPr/>
          <a:lstStyle/>
          <a:p>
            <a:fld id="{13629293-BEE0-412A-8EA1-B5BEBFC60FB6}" type="slidenum">
              <a:rPr lang="zh-CN" altLang="en-US" smtClean="0"/>
              <a:t>10</a:t>
            </a:fld>
            <a:endParaRPr lang="zh-CN" altLang="en-US"/>
          </a:p>
        </p:txBody>
      </p:sp>
      <p:sp>
        <p:nvSpPr>
          <p:cNvPr id="3" name="文本框 2">
            <a:extLst>
              <a:ext uri="{FF2B5EF4-FFF2-40B4-BE49-F238E27FC236}">
                <a16:creationId xmlns:a16="http://schemas.microsoft.com/office/drawing/2014/main" id="{6F9CB44B-7ED1-06A3-B2A5-55FA219962AF}"/>
              </a:ext>
            </a:extLst>
          </p:cNvPr>
          <p:cNvSpPr txBox="1"/>
          <p:nvPr/>
        </p:nvSpPr>
        <p:spPr>
          <a:xfrm>
            <a:off x="281354" y="241782"/>
            <a:ext cx="4492869" cy="523220"/>
          </a:xfrm>
          <a:prstGeom prst="rect">
            <a:avLst/>
          </a:prstGeom>
          <a:noFill/>
        </p:spPr>
        <p:txBody>
          <a:bodyPr wrap="square" rtlCol="0">
            <a:spAutoFit/>
          </a:bodyPr>
          <a:lstStyle/>
          <a:p>
            <a:r>
              <a:rPr lang="en-US" altLang="zh-CN" sz="2800" dirty="0"/>
              <a:t>5</a:t>
            </a:r>
            <a:r>
              <a:rPr lang="zh-CN" altLang="en-US" sz="2800" dirty="0"/>
              <a:t>、组装、测试</a:t>
            </a:r>
          </a:p>
        </p:txBody>
      </p:sp>
      <p:pic>
        <p:nvPicPr>
          <p:cNvPr id="6" name="图片 5" descr="图片包含 绿色, 消防栓, 猫&#10;&#10;描述已自动生成">
            <a:extLst>
              <a:ext uri="{FF2B5EF4-FFF2-40B4-BE49-F238E27FC236}">
                <a16:creationId xmlns:a16="http://schemas.microsoft.com/office/drawing/2014/main" id="{94A076B2-3B19-E27D-6A42-5340DAB65997}"/>
              </a:ext>
            </a:extLst>
          </p:cNvPr>
          <p:cNvPicPr>
            <a:picLocks noChangeAspect="1"/>
          </p:cNvPicPr>
          <p:nvPr/>
        </p:nvPicPr>
        <p:blipFill rotWithShape="1">
          <a:blip r:embed="rId4">
            <a:extLst>
              <a:ext uri="{28A0092B-C50C-407E-A947-70E740481C1C}">
                <a14:useLocalDpi xmlns:a14="http://schemas.microsoft.com/office/drawing/2010/main" val="0"/>
              </a:ext>
            </a:extLst>
          </a:blip>
          <a:srcRect l="24530" t="17700" r="14960" b="24686"/>
          <a:stretch/>
        </p:blipFill>
        <p:spPr>
          <a:xfrm>
            <a:off x="4148986" y="1273027"/>
            <a:ext cx="3112316" cy="3951215"/>
          </a:xfrm>
          <a:prstGeom prst="rect">
            <a:avLst/>
          </a:prstGeom>
        </p:spPr>
      </p:pic>
      <p:pic>
        <p:nvPicPr>
          <p:cNvPr id="8" name="图片 7" descr="图片包含 游戏机&#10;&#10;描述已自动生成">
            <a:extLst>
              <a:ext uri="{FF2B5EF4-FFF2-40B4-BE49-F238E27FC236}">
                <a16:creationId xmlns:a16="http://schemas.microsoft.com/office/drawing/2014/main" id="{CF5F1EC2-2CC0-E2FA-157D-FD78E07A7A09}"/>
              </a:ext>
            </a:extLst>
          </p:cNvPr>
          <p:cNvPicPr>
            <a:picLocks noChangeAspect="1"/>
          </p:cNvPicPr>
          <p:nvPr/>
        </p:nvPicPr>
        <p:blipFill rotWithShape="1">
          <a:blip r:embed="rId5">
            <a:extLst>
              <a:ext uri="{28A0092B-C50C-407E-A947-70E740481C1C}">
                <a14:useLocalDpi xmlns:a14="http://schemas.microsoft.com/office/drawing/2010/main" val="0"/>
              </a:ext>
            </a:extLst>
          </a:blip>
          <a:srcRect l="14581" t="22896" r="22545" b="19489"/>
          <a:stretch/>
        </p:blipFill>
        <p:spPr>
          <a:xfrm>
            <a:off x="201143" y="1273028"/>
            <a:ext cx="3233957" cy="3951215"/>
          </a:xfrm>
          <a:prstGeom prst="rect">
            <a:avLst/>
          </a:prstGeom>
        </p:spPr>
      </p:pic>
      <p:pic>
        <p:nvPicPr>
          <p:cNvPr id="12" name="图片 11" descr="电子零件&#10;&#10;中度可信度描述已自动生成">
            <a:extLst>
              <a:ext uri="{FF2B5EF4-FFF2-40B4-BE49-F238E27FC236}">
                <a16:creationId xmlns:a16="http://schemas.microsoft.com/office/drawing/2014/main" id="{56E5E943-4A93-216A-F104-ABEF0C5EDFD2}"/>
              </a:ext>
            </a:extLst>
          </p:cNvPr>
          <p:cNvPicPr>
            <a:picLocks noChangeAspect="1"/>
          </p:cNvPicPr>
          <p:nvPr/>
        </p:nvPicPr>
        <p:blipFill rotWithShape="1">
          <a:blip r:embed="rId6">
            <a:extLst>
              <a:ext uri="{28A0092B-C50C-407E-A947-70E740481C1C}">
                <a14:useLocalDpi xmlns:a14="http://schemas.microsoft.com/office/drawing/2010/main" val="0"/>
              </a:ext>
            </a:extLst>
          </a:blip>
          <a:srcRect l="6784" t="5396" r="12651" b="21017"/>
          <a:stretch/>
        </p:blipFill>
        <p:spPr>
          <a:xfrm rot="10800000">
            <a:off x="7861977" y="1273026"/>
            <a:ext cx="3244406" cy="3951215"/>
          </a:xfrm>
          <a:prstGeom prst="rect">
            <a:avLst/>
          </a:prstGeom>
        </p:spPr>
      </p:pic>
    </p:spTree>
    <p:extLst>
      <p:ext uri="{BB962C8B-B14F-4D97-AF65-F5344CB8AC3E}">
        <p14:creationId xmlns:p14="http://schemas.microsoft.com/office/powerpoint/2010/main" val="406270073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168BC0C3-9094-E846-C327-95B570E575BA}"/>
            </a:ext>
          </a:extLst>
        </p:cNvPr>
        <p:cNvGrpSpPr/>
        <p:nvPr/>
      </p:nvGrpSpPr>
      <p:grpSpPr>
        <a:xfrm>
          <a:off x="0" y="0"/>
          <a:ext cx="0" cy="0"/>
          <a:chOff x="0" y="0"/>
          <a:chExt cx="0" cy="0"/>
        </a:xfrm>
      </p:grpSpPr>
      <p:pic>
        <p:nvPicPr>
          <p:cNvPr id="16" name="图片 15" descr="图形用户界面, 表格&#10;&#10;描述已自动生成">
            <a:extLst>
              <a:ext uri="{FF2B5EF4-FFF2-40B4-BE49-F238E27FC236}">
                <a16:creationId xmlns:a16="http://schemas.microsoft.com/office/drawing/2014/main" id="{F2B2A4E1-2962-E0C3-1F36-449D96441FC2}"/>
              </a:ext>
            </a:extLst>
          </p:cNvPr>
          <p:cNvPicPr>
            <a:picLocks noChangeAspect="1"/>
          </p:cNvPicPr>
          <p:nvPr/>
        </p:nvPicPr>
        <p:blipFill rotWithShape="1">
          <a:blip r:embed="rId4">
            <a:extLst>
              <a:ext uri="{28A0092B-C50C-407E-A947-70E740481C1C}">
                <a14:useLocalDpi xmlns:a14="http://schemas.microsoft.com/office/drawing/2010/main" val="0"/>
              </a:ext>
            </a:extLst>
          </a:blip>
          <a:srcRect l="21400" t="17994" r="25042" b="48088"/>
          <a:stretch/>
        </p:blipFill>
        <p:spPr>
          <a:xfrm>
            <a:off x="6256319" y="3601320"/>
            <a:ext cx="3584050" cy="1448449"/>
          </a:xfrm>
          <a:prstGeom prst="rect">
            <a:avLst/>
          </a:prstGeom>
        </p:spPr>
      </p:pic>
      <p:sp>
        <p:nvSpPr>
          <p:cNvPr id="2" name="灯片编号占位符 1">
            <a:extLst>
              <a:ext uri="{FF2B5EF4-FFF2-40B4-BE49-F238E27FC236}">
                <a16:creationId xmlns:a16="http://schemas.microsoft.com/office/drawing/2014/main" id="{B87BFD0A-B7DF-C261-5E4A-C6AA798D40AC}"/>
              </a:ext>
            </a:extLst>
          </p:cNvPr>
          <p:cNvSpPr>
            <a:spLocks noGrp="1"/>
          </p:cNvSpPr>
          <p:nvPr>
            <p:ph type="sldNum" sz="quarter" idx="12"/>
          </p:nvPr>
        </p:nvSpPr>
        <p:spPr/>
        <p:txBody>
          <a:bodyPr/>
          <a:lstStyle/>
          <a:p>
            <a:fld id="{13629293-BEE0-412A-8EA1-B5BEBFC60FB6}" type="slidenum">
              <a:rPr lang="zh-CN" altLang="en-US" smtClean="0"/>
              <a:t>11</a:t>
            </a:fld>
            <a:endParaRPr lang="zh-CN" altLang="en-US"/>
          </a:p>
        </p:txBody>
      </p:sp>
      <p:sp>
        <p:nvSpPr>
          <p:cNvPr id="3" name="文本框 2">
            <a:extLst>
              <a:ext uri="{FF2B5EF4-FFF2-40B4-BE49-F238E27FC236}">
                <a16:creationId xmlns:a16="http://schemas.microsoft.com/office/drawing/2014/main" id="{4DB73511-60F5-793E-EBFE-45B169901FDD}"/>
              </a:ext>
            </a:extLst>
          </p:cNvPr>
          <p:cNvSpPr txBox="1"/>
          <p:nvPr/>
        </p:nvSpPr>
        <p:spPr>
          <a:xfrm>
            <a:off x="281354" y="241782"/>
            <a:ext cx="4492869" cy="523220"/>
          </a:xfrm>
          <a:prstGeom prst="rect">
            <a:avLst/>
          </a:prstGeom>
          <a:noFill/>
        </p:spPr>
        <p:txBody>
          <a:bodyPr wrap="square" rtlCol="0">
            <a:spAutoFit/>
          </a:bodyPr>
          <a:lstStyle/>
          <a:p>
            <a:r>
              <a:rPr lang="en-US" altLang="zh-CN" sz="2800" dirty="0"/>
              <a:t>5</a:t>
            </a:r>
            <a:r>
              <a:rPr lang="zh-CN" altLang="en-US" sz="2800" dirty="0"/>
              <a:t>、组装、测试</a:t>
            </a:r>
          </a:p>
        </p:txBody>
      </p:sp>
      <p:pic>
        <p:nvPicPr>
          <p:cNvPr id="5" name="图片 4" descr="手里拿着电子设备&#10;&#10;中度可信度描述已自动生成">
            <a:extLst>
              <a:ext uri="{FF2B5EF4-FFF2-40B4-BE49-F238E27FC236}">
                <a16:creationId xmlns:a16="http://schemas.microsoft.com/office/drawing/2014/main" id="{3331209F-DFB3-B29C-AFEC-8C37145740D4}"/>
              </a:ext>
            </a:extLst>
          </p:cNvPr>
          <p:cNvPicPr>
            <a:picLocks noChangeAspect="1"/>
          </p:cNvPicPr>
          <p:nvPr/>
        </p:nvPicPr>
        <p:blipFill rotWithShape="1">
          <a:blip r:embed="rId5">
            <a:extLst>
              <a:ext uri="{28A0092B-C50C-407E-A947-70E740481C1C}">
                <a14:useLocalDpi xmlns:a14="http://schemas.microsoft.com/office/drawing/2010/main" val="0"/>
              </a:ext>
            </a:extLst>
          </a:blip>
          <a:srcRect r="22433"/>
          <a:stretch/>
        </p:blipFill>
        <p:spPr>
          <a:xfrm>
            <a:off x="9840370" y="1559629"/>
            <a:ext cx="2013274" cy="3460670"/>
          </a:xfrm>
          <a:prstGeom prst="rect">
            <a:avLst/>
          </a:prstGeom>
        </p:spPr>
      </p:pic>
      <p:pic>
        <p:nvPicPr>
          <p:cNvPr id="7" name="图片 6" descr="房间的摆设布局&#10;&#10;中度可信度描述已自动生成">
            <a:extLst>
              <a:ext uri="{FF2B5EF4-FFF2-40B4-BE49-F238E27FC236}">
                <a16:creationId xmlns:a16="http://schemas.microsoft.com/office/drawing/2014/main" id="{D55B52C2-441F-684B-885A-C5D2D77475A9}"/>
              </a:ext>
            </a:extLst>
          </p:cNvPr>
          <p:cNvPicPr>
            <a:picLocks noChangeAspect="1"/>
          </p:cNvPicPr>
          <p:nvPr/>
        </p:nvPicPr>
        <p:blipFill rotWithShape="1">
          <a:blip r:embed="rId6">
            <a:extLst>
              <a:ext uri="{28A0092B-C50C-407E-A947-70E740481C1C}">
                <a14:useLocalDpi xmlns:a14="http://schemas.microsoft.com/office/drawing/2010/main" val="0"/>
              </a:ext>
            </a:extLst>
          </a:blip>
          <a:srcRect r="29061"/>
          <a:stretch/>
        </p:blipFill>
        <p:spPr>
          <a:xfrm>
            <a:off x="3954249" y="1517747"/>
            <a:ext cx="1863516" cy="3502552"/>
          </a:xfrm>
          <a:prstGeom prst="rect">
            <a:avLst/>
          </a:prstGeom>
        </p:spPr>
      </p:pic>
      <p:pic>
        <p:nvPicPr>
          <p:cNvPr id="9" name="图片 8" descr="表格&#10;&#10;描述已自动生成">
            <a:extLst>
              <a:ext uri="{FF2B5EF4-FFF2-40B4-BE49-F238E27FC236}">
                <a16:creationId xmlns:a16="http://schemas.microsoft.com/office/drawing/2014/main" id="{20133558-33A8-972B-FF37-52CE8AF1723B}"/>
              </a:ext>
            </a:extLst>
          </p:cNvPr>
          <p:cNvPicPr>
            <a:picLocks noChangeAspect="1"/>
          </p:cNvPicPr>
          <p:nvPr/>
        </p:nvPicPr>
        <p:blipFill rotWithShape="1">
          <a:blip r:embed="rId7">
            <a:extLst>
              <a:ext uri="{28A0092B-C50C-407E-A947-70E740481C1C}">
                <a14:useLocalDpi xmlns:a14="http://schemas.microsoft.com/office/drawing/2010/main" val="0"/>
              </a:ext>
            </a:extLst>
          </a:blip>
          <a:srcRect l="24047" t="17161" r="20852" b="40565"/>
          <a:stretch/>
        </p:blipFill>
        <p:spPr>
          <a:xfrm>
            <a:off x="369115" y="3575917"/>
            <a:ext cx="3585134" cy="1473852"/>
          </a:xfrm>
          <a:prstGeom prst="rect">
            <a:avLst/>
          </a:prstGeom>
        </p:spPr>
      </p:pic>
      <p:sp>
        <p:nvSpPr>
          <p:cNvPr id="12" name="矩形 11">
            <a:extLst>
              <a:ext uri="{FF2B5EF4-FFF2-40B4-BE49-F238E27FC236}">
                <a16:creationId xmlns:a16="http://schemas.microsoft.com/office/drawing/2014/main" id="{A1E320C4-6A26-5E1F-91FC-C0AC3ABB9871}"/>
              </a:ext>
            </a:extLst>
          </p:cNvPr>
          <p:cNvSpPr/>
          <p:nvPr/>
        </p:nvSpPr>
        <p:spPr>
          <a:xfrm>
            <a:off x="445539" y="4708158"/>
            <a:ext cx="2389940" cy="1887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3" name="矩形 12">
            <a:extLst>
              <a:ext uri="{FF2B5EF4-FFF2-40B4-BE49-F238E27FC236}">
                <a16:creationId xmlns:a16="http://schemas.microsoft.com/office/drawing/2014/main" id="{3F109C8C-BCAC-5994-F318-62D6ACBCF339}"/>
              </a:ext>
            </a:extLst>
          </p:cNvPr>
          <p:cNvSpPr/>
          <p:nvPr/>
        </p:nvSpPr>
        <p:spPr>
          <a:xfrm>
            <a:off x="6489482" y="4708158"/>
            <a:ext cx="2155373" cy="1887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14" name="图片 13" descr="图形用户界面&#10;&#10;描述已自动生成">
            <a:extLst>
              <a:ext uri="{FF2B5EF4-FFF2-40B4-BE49-F238E27FC236}">
                <a16:creationId xmlns:a16="http://schemas.microsoft.com/office/drawing/2014/main" id="{5CBAD6C9-4EDE-E273-ECEC-1D8AA17B44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6319" y="1559629"/>
            <a:ext cx="3585135" cy="2009145"/>
          </a:xfrm>
          <a:prstGeom prst="rect">
            <a:avLst/>
          </a:prstGeom>
        </p:spPr>
      </p:pic>
      <p:pic>
        <p:nvPicPr>
          <p:cNvPr id="15" name="图片 14" descr="图形用户界面, 图表&#10;&#10;描述已自动生成">
            <a:extLst>
              <a:ext uri="{FF2B5EF4-FFF2-40B4-BE49-F238E27FC236}">
                <a16:creationId xmlns:a16="http://schemas.microsoft.com/office/drawing/2014/main" id="{C3720366-07F4-176E-666D-B605FFCB7C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115" y="1517850"/>
            <a:ext cx="3585135" cy="2009145"/>
          </a:xfrm>
          <a:prstGeom prst="rect">
            <a:avLst/>
          </a:prstGeom>
        </p:spPr>
      </p:pic>
      <p:sp>
        <p:nvSpPr>
          <p:cNvPr id="18" name="文本框 17">
            <a:extLst>
              <a:ext uri="{FF2B5EF4-FFF2-40B4-BE49-F238E27FC236}">
                <a16:creationId xmlns:a16="http://schemas.microsoft.com/office/drawing/2014/main" id="{C5578FF4-C47B-958D-2D86-643B7D151C0F}"/>
              </a:ext>
            </a:extLst>
          </p:cNvPr>
          <p:cNvSpPr txBox="1"/>
          <p:nvPr/>
        </p:nvSpPr>
        <p:spPr>
          <a:xfrm>
            <a:off x="11884" y="5340150"/>
            <a:ext cx="12126986"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左上角图中，黄线为激光发射的开始信号，绿线为</a:t>
            </a:r>
            <a:r>
              <a:rPr lang="en-US" altLang="zh-CN" dirty="0"/>
              <a:t>APD</a:t>
            </a:r>
            <a:r>
              <a:rPr lang="zh-CN" altLang="en-US" dirty="0"/>
              <a:t>接收信号；左下角红框内的数字为计算得到的距离，单位：米</a:t>
            </a:r>
          </a:p>
        </p:txBody>
      </p:sp>
      <p:sp>
        <p:nvSpPr>
          <p:cNvPr id="19" name="文本框 18">
            <a:extLst>
              <a:ext uri="{FF2B5EF4-FFF2-40B4-BE49-F238E27FC236}">
                <a16:creationId xmlns:a16="http://schemas.microsoft.com/office/drawing/2014/main" id="{CF58D470-10CE-A1B2-2244-89440861C02D}"/>
              </a:ext>
            </a:extLst>
          </p:cNvPr>
          <p:cNvSpPr txBox="1"/>
          <p:nvPr/>
        </p:nvSpPr>
        <p:spPr>
          <a:xfrm>
            <a:off x="5942" y="5892581"/>
            <a:ext cx="12180116"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在未校准的情况下进行测量，接收光强稳定，测量距离数值均值后抖动比较小，但未进行标定；也未考虑下一页提到的</a:t>
            </a:r>
            <a:r>
              <a:rPr lang="en-US" altLang="zh-CN" dirty="0"/>
              <a:t>Walk error</a:t>
            </a:r>
            <a:r>
              <a:rPr lang="zh-CN" altLang="en-US" dirty="0"/>
              <a:t>误差</a:t>
            </a:r>
          </a:p>
        </p:txBody>
      </p:sp>
    </p:spTree>
    <p:extLst>
      <p:ext uri="{BB962C8B-B14F-4D97-AF65-F5344CB8AC3E}">
        <p14:creationId xmlns:p14="http://schemas.microsoft.com/office/powerpoint/2010/main" val="411814449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A8E110D5-71EB-E217-8F7B-C8E3BFC52BF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FC01E1D-9EE7-69BC-547C-26AC3E849AE8}"/>
              </a:ext>
            </a:extLst>
          </p:cNvPr>
          <p:cNvSpPr>
            <a:spLocks noGrp="1"/>
          </p:cNvSpPr>
          <p:nvPr>
            <p:ph type="sldNum" sz="quarter" idx="12"/>
          </p:nvPr>
        </p:nvSpPr>
        <p:spPr/>
        <p:txBody>
          <a:bodyPr/>
          <a:lstStyle/>
          <a:p>
            <a:fld id="{13629293-BEE0-412A-8EA1-B5BEBFC60FB6}" type="slidenum">
              <a:rPr lang="zh-CN" altLang="en-US" smtClean="0"/>
              <a:t>12</a:t>
            </a:fld>
            <a:endParaRPr lang="zh-CN" altLang="en-US"/>
          </a:p>
        </p:txBody>
      </p:sp>
      <p:sp>
        <p:nvSpPr>
          <p:cNvPr id="3" name="文本框 2">
            <a:extLst>
              <a:ext uri="{FF2B5EF4-FFF2-40B4-BE49-F238E27FC236}">
                <a16:creationId xmlns:a16="http://schemas.microsoft.com/office/drawing/2014/main" id="{7673ED5D-1247-7312-AAA0-AC71A931C048}"/>
              </a:ext>
            </a:extLst>
          </p:cNvPr>
          <p:cNvSpPr txBox="1"/>
          <p:nvPr/>
        </p:nvSpPr>
        <p:spPr>
          <a:xfrm>
            <a:off x="281354" y="241782"/>
            <a:ext cx="4492869" cy="523220"/>
          </a:xfrm>
          <a:prstGeom prst="rect">
            <a:avLst/>
          </a:prstGeom>
          <a:noFill/>
        </p:spPr>
        <p:txBody>
          <a:bodyPr wrap="square" rtlCol="0">
            <a:spAutoFit/>
          </a:bodyPr>
          <a:lstStyle/>
          <a:p>
            <a:r>
              <a:rPr lang="en-US" altLang="zh-CN" sz="2800" dirty="0"/>
              <a:t>6</a:t>
            </a:r>
            <a:r>
              <a:rPr lang="zh-CN" altLang="en-US" sz="2800" dirty="0"/>
              <a:t>、</a:t>
            </a:r>
            <a:r>
              <a:rPr lang="en-US" altLang="zh-CN" sz="2800" dirty="0"/>
              <a:t>Walk error </a:t>
            </a:r>
            <a:r>
              <a:rPr lang="zh-CN" altLang="en-US" sz="2800" dirty="0"/>
              <a:t>修正</a:t>
            </a:r>
            <a:endParaRPr lang="en-US" altLang="zh-CN" sz="2800" dirty="0"/>
          </a:p>
        </p:txBody>
      </p:sp>
      <p:pic>
        <p:nvPicPr>
          <p:cNvPr id="5" name="图片 4" descr="图示&#10;&#10;描述已自动生成">
            <a:extLst>
              <a:ext uri="{FF2B5EF4-FFF2-40B4-BE49-F238E27FC236}">
                <a16:creationId xmlns:a16="http://schemas.microsoft.com/office/drawing/2014/main" id="{356600DA-ABC1-AED4-B0D0-A2127E318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092" y="1880572"/>
            <a:ext cx="7333784" cy="2829846"/>
          </a:xfrm>
          <a:prstGeom prst="rect">
            <a:avLst/>
          </a:prstGeom>
        </p:spPr>
      </p:pic>
      <p:sp>
        <p:nvSpPr>
          <p:cNvPr id="7" name="文本框 6">
            <a:extLst>
              <a:ext uri="{FF2B5EF4-FFF2-40B4-BE49-F238E27FC236}">
                <a16:creationId xmlns:a16="http://schemas.microsoft.com/office/drawing/2014/main" id="{1D44676C-FB88-0DE9-6491-C4F6FAA64683}"/>
              </a:ext>
            </a:extLst>
          </p:cNvPr>
          <p:cNvSpPr txBox="1"/>
          <p:nvPr/>
        </p:nvSpPr>
        <p:spPr>
          <a:xfrm>
            <a:off x="2527788" y="4948825"/>
            <a:ext cx="6096698" cy="1754326"/>
          </a:xfrm>
          <a:prstGeom prst="rect">
            <a:avLst/>
          </a:prstGeom>
          <a:noFill/>
        </p:spPr>
        <p:txBody>
          <a:bodyPr wrap="square">
            <a:spAutoFit/>
          </a:bodyPr>
          <a:lstStyle/>
          <a:p>
            <a:r>
              <a:rPr lang="zh-CN" altLang="en-US" b="0" i="0" dirty="0">
                <a:solidFill>
                  <a:srgbClr val="363636"/>
                </a:solidFill>
                <a:effectLst/>
                <a:latin typeface="canada-type-gibson"/>
              </a:rPr>
              <a:t>飞行时间激光雷达系统根据脉冲返回上升沿通过检测阈值的转变来测量脉冲返回到达时间。系统会受到由脉冲返回幅度的变化引起的系统范围误差（称为</a:t>
            </a:r>
            <a:r>
              <a:rPr lang="en-US" altLang="zh-CN" b="1" i="0" dirty="0">
                <a:solidFill>
                  <a:srgbClr val="363636"/>
                </a:solidFill>
                <a:effectLst/>
                <a:latin typeface="canada-type-gibson"/>
              </a:rPr>
              <a:t>Rang Walk</a:t>
            </a:r>
            <a:r>
              <a:rPr lang="zh-CN" altLang="en-US" b="1" i="0" dirty="0">
                <a:solidFill>
                  <a:srgbClr val="363636"/>
                </a:solidFill>
                <a:effectLst/>
                <a:latin typeface="canada-type-gibson"/>
              </a:rPr>
              <a:t>）</a:t>
            </a:r>
            <a:r>
              <a:rPr lang="zh-CN" altLang="en-US" b="0" i="0" dirty="0">
                <a:solidFill>
                  <a:srgbClr val="363636"/>
                </a:solidFill>
                <a:effectLst/>
                <a:latin typeface="canada-type-gibson"/>
              </a:rPr>
              <a:t>的影响：对于两个不同幅度的相同脉冲返回，且两者都强到足以超过固定检测阈值，较弱脉冲的上升沿返回将在比较强脉冲返回的上升沿更接近脉冲中心的时间越过阈值。</a:t>
            </a:r>
            <a:endParaRPr lang="zh-CN" altLang="en-US" dirty="0"/>
          </a:p>
        </p:txBody>
      </p:sp>
    </p:spTree>
    <p:extLst>
      <p:ext uri="{BB962C8B-B14F-4D97-AF65-F5344CB8AC3E}">
        <p14:creationId xmlns:p14="http://schemas.microsoft.com/office/powerpoint/2010/main" val="203423544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1D5B2EA5-75C5-0723-95D9-964ED4A0DEC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ECED75-5075-8B88-CDD9-59EBB0094BC9}"/>
              </a:ext>
            </a:extLst>
          </p:cNvPr>
          <p:cNvSpPr>
            <a:spLocks noGrp="1"/>
          </p:cNvSpPr>
          <p:nvPr>
            <p:ph type="sldNum" sz="quarter" idx="12"/>
          </p:nvPr>
        </p:nvSpPr>
        <p:spPr/>
        <p:txBody>
          <a:bodyPr/>
          <a:lstStyle/>
          <a:p>
            <a:fld id="{13629293-BEE0-412A-8EA1-B5BEBFC60FB6}" type="slidenum">
              <a:rPr lang="zh-CN" altLang="en-US" smtClean="0"/>
              <a:t>13</a:t>
            </a:fld>
            <a:endParaRPr lang="zh-CN" altLang="en-US"/>
          </a:p>
        </p:txBody>
      </p:sp>
      <p:sp>
        <p:nvSpPr>
          <p:cNvPr id="3" name="文本框 2">
            <a:extLst>
              <a:ext uri="{FF2B5EF4-FFF2-40B4-BE49-F238E27FC236}">
                <a16:creationId xmlns:a16="http://schemas.microsoft.com/office/drawing/2014/main" id="{D2495DE4-9B7A-12D9-8DBB-3200DC470781}"/>
              </a:ext>
            </a:extLst>
          </p:cNvPr>
          <p:cNvSpPr txBox="1"/>
          <p:nvPr/>
        </p:nvSpPr>
        <p:spPr>
          <a:xfrm>
            <a:off x="281354" y="241782"/>
            <a:ext cx="4492869" cy="523220"/>
          </a:xfrm>
          <a:prstGeom prst="rect">
            <a:avLst/>
          </a:prstGeom>
          <a:noFill/>
        </p:spPr>
        <p:txBody>
          <a:bodyPr wrap="square" rtlCol="0">
            <a:spAutoFit/>
          </a:bodyPr>
          <a:lstStyle/>
          <a:p>
            <a:r>
              <a:rPr lang="en-US" altLang="zh-CN" sz="2800" dirty="0"/>
              <a:t>7</a:t>
            </a:r>
            <a:r>
              <a:rPr lang="zh-CN" altLang="en-US" sz="2800" dirty="0"/>
              <a:t>、问题与总结</a:t>
            </a:r>
          </a:p>
        </p:txBody>
      </p:sp>
      <p:sp>
        <p:nvSpPr>
          <p:cNvPr id="4" name="文本框 3">
            <a:extLst>
              <a:ext uri="{FF2B5EF4-FFF2-40B4-BE49-F238E27FC236}">
                <a16:creationId xmlns:a16="http://schemas.microsoft.com/office/drawing/2014/main" id="{D0225115-1D50-9468-886B-C08D70450610}"/>
              </a:ext>
            </a:extLst>
          </p:cNvPr>
          <p:cNvSpPr txBox="1"/>
          <p:nvPr/>
        </p:nvSpPr>
        <p:spPr>
          <a:xfrm>
            <a:off x="2117520" y="1614028"/>
            <a:ext cx="573038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单点测距部分，还在文献查阅</a:t>
            </a:r>
            <a:r>
              <a:rPr lang="en-US" altLang="zh-CN" dirty="0"/>
              <a:t>Walk error</a:t>
            </a:r>
            <a:r>
              <a:rPr lang="zh-CN" altLang="en-US" dirty="0"/>
              <a:t>修正的方法。</a:t>
            </a:r>
          </a:p>
        </p:txBody>
      </p:sp>
      <p:sp>
        <p:nvSpPr>
          <p:cNvPr id="5" name="文本框 4">
            <a:extLst>
              <a:ext uri="{FF2B5EF4-FFF2-40B4-BE49-F238E27FC236}">
                <a16:creationId xmlns:a16="http://schemas.microsoft.com/office/drawing/2014/main" id="{F38DEFA6-23FA-78A7-CE83-6E50FAD81BDB}"/>
              </a:ext>
            </a:extLst>
          </p:cNvPr>
          <p:cNvSpPr txBox="1"/>
          <p:nvPr/>
        </p:nvSpPr>
        <p:spPr>
          <a:xfrm>
            <a:off x="2117520" y="1983360"/>
            <a:ext cx="5730380"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整个系统层面，当前急需</a:t>
            </a:r>
            <a:r>
              <a:rPr lang="zh-CN" altLang="en-US" b="1" dirty="0"/>
              <a:t>光路设计</a:t>
            </a:r>
            <a:r>
              <a:rPr lang="zh-CN" altLang="en-US" dirty="0"/>
              <a:t>的问题，包括激光发射的准直，目前出射光斑较大，无法对准到振镜上；同时回光的接收，需解决光路同轴的问题。</a:t>
            </a:r>
          </a:p>
        </p:txBody>
      </p:sp>
      <p:sp>
        <p:nvSpPr>
          <p:cNvPr id="6" name="文本框 5">
            <a:extLst>
              <a:ext uri="{FF2B5EF4-FFF2-40B4-BE49-F238E27FC236}">
                <a16:creationId xmlns:a16="http://schemas.microsoft.com/office/drawing/2014/main" id="{94EE3959-AF4F-B1E2-DD3F-2E46B13FE18D}"/>
              </a:ext>
            </a:extLst>
          </p:cNvPr>
          <p:cNvSpPr txBox="1"/>
          <p:nvPr/>
        </p:nvSpPr>
        <p:spPr>
          <a:xfrm>
            <a:off x="2117520" y="2906690"/>
            <a:ext cx="5730380"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校准的结果和光路设计直接相关，需要搭建一下光路试验台进行实际测试。</a:t>
            </a:r>
          </a:p>
        </p:txBody>
      </p:sp>
    </p:spTree>
    <p:extLst>
      <p:ext uri="{BB962C8B-B14F-4D97-AF65-F5344CB8AC3E}">
        <p14:creationId xmlns:p14="http://schemas.microsoft.com/office/powerpoint/2010/main" val="176874334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7000"/>
            <a:lum/>
          </a:blip>
          <a:srcRect/>
          <a:tile tx="0" ty="0" sx="100000" sy="100000" flip="none" algn="tl"/>
        </a:blipFill>
        <a:effectLst/>
      </p:bgPr>
    </p:bg>
    <p:spTree>
      <p:nvGrpSpPr>
        <p:cNvPr id="1" name="">
          <a:extLst>
            <a:ext uri="{FF2B5EF4-FFF2-40B4-BE49-F238E27FC236}">
              <a16:creationId xmlns:a16="http://schemas.microsoft.com/office/drawing/2014/main" id="{A03AA0A7-6095-163F-7121-633DB3FE849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B4945F-51A3-55C4-457C-214375DB1EB8}"/>
              </a:ext>
            </a:extLst>
          </p:cNvPr>
          <p:cNvSpPr>
            <a:spLocks noGrp="1"/>
          </p:cNvSpPr>
          <p:nvPr>
            <p:ph type="sldNum" sz="quarter" idx="12"/>
          </p:nvPr>
        </p:nvSpPr>
        <p:spPr/>
        <p:txBody>
          <a:bodyPr/>
          <a:lstStyle/>
          <a:p>
            <a:fld id="{13629293-BEE0-412A-8EA1-B5BEBFC60FB6}" type="slidenum">
              <a:rPr lang="zh-CN" altLang="en-US" smtClean="0"/>
              <a:t>2</a:t>
            </a:fld>
            <a:endParaRPr lang="zh-CN" altLang="en-US"/>
          </a:p>
        </p:txBody>
      </p:sp>
      <p:sp>
        <p:nvSpPr>
          <p:cNvPr id="3" name="文本框 2">
            <a:extLst>
              <a:ext uri="{FF2B5EF4-FFF2-40B4-BE49-F238E27FC236}">
                <a16:creationId xmlns:a16="http://schemas.microsoft.com/office/drawing/2014/main" id="{3B5226D3-8634-A453-657F-3E6B2F71DAC4}"/>
              </a:ext>
            </a:extLst>
          </p:cNvPr>
          <p:cNvSpPr txBox="1"/>
          <p:nvPr/>
        </p:nvSpPr>
        <p:spPr>
          <a:xfrm>
            <a:off x="281354" y="241782"/>
            <a:ext cx="4492869" cy="523220"/>
          </a:xfrm>
          <a:prstGeom prst="rect">
            <a:avLst/>
          </a:prstGeom>
          <a:noFill/>
        </p:spPr>
        <p:txBody>
          <a:bodyPr wrap="square" rtlCol="0">
            <a:spAutoFit/>
          </a:bodyPr>
          <a:lstStyle/>
          <a:p>
            <a:r>
              <a:rPr lang="en-US" altLang="zh-CN" sz="2800" dirty="0"/>
              <a:t>1</a:t>
            </a:r>
            <a:r>
              <a:rPr lang="zh-CN" altLang="en-US" sz="2800" dirty="0"/>
              <a:t>、振镜控制部分</a:t>
            </a:r>
          </a:p>
        </p:txBody>
      </p:sp>
      <p:pic>
        <p:nvPicPr>
          <p:cNvPr id="15" name="IMG_0755">
            <a:hlinkClick r:id="" action="ppaction://media"/>
            <a:extLst>
              <a:ext uri="{FF2B5EF4-FFF2-40B4-BE49-F238E27FC236}">
                <a16:creationId xmlns:a16="http://schemas.microsoft.com/office/drawing/2014/main" id="{D9CA109D-62BC-56BB-B8B9-A17635B0A24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607894" y="1568172"/>
            <a:ext cx="5231460" cy="2942696"/>
          </a:xfrm>
          <a:prstGeom prst="rect">
            <a:avLst/>
          </a:prstGeom>
        </p:spPr>
      </p:pic>
      <p:pic>
        <p:nvPicPr>
          <p:cNvPr id="19" name="图片 18" descr="电子仪器&#10;&#10;描述已自动生成">
            <a:extLst>
              <a:ext uri="{FF2B5EF4-FFF2-40B4-BE49-F238E27FC236}">
                <a16:creationId xmlns:a16="http://schemas.microsoft.com/office/drawing/2014/main" id="{5DCF091A-963F-2296-2979-AFCCA2F93D3A}"/>
              </a:ext>
            </a:extLst>
          </p:cNvPr>
          <p:cNvPicPr>
            <a:picLocks noChangeAspect="1"/>
          </p:cNvPicPr>
          <p:nvPr/>
        </p:nvPicPr>
        <p:blipFill rotWithShape="1">
          <a:blip r:embed="rId7">
            <a:extLst>
              <a:ext uri="{28A0092B-C50C-407E-A947-70E740481C1C}">
                <a14:useLocalDpi xmlns:a14="http://schemas.microsoft.com/office/drawing/2010/main" val="0"/>
              </a:ext>
            </a:extLst>
          </a:blip>
          <a:srcRect l="11752" t="1864" r="19932" b="727"/>
          <a:stretch/>
        </p:blipFill>
        <p:spPr>
          <a:xfrm rot="16200000">
            <a:off x="7767046" y="242323"/>
            <a:ext cx="2942694" cy="5594391"/>
          </a:xfrm>
          <a:prstGeom prst="rect">
            <a:avLst/>
          </a:prstGeom>
        </p:spPr>
      </p:pic>
      <p:sp>
        <p:nvSpPr>
          <p:cNvPr id="20" name="文本框 19">
            <a:extLst>
              <a:ext uri="{FF2B5EF4-FFF2-40B4-BE49-F238E27FC236}">
                <a16:creationId xmlns:a16="http://schemas.microsoft.com/office/drawing/2014/main" id="{587BCF8D-02BF-5137-8851-EB0A6A99FFB8}"/>
              </a:ext>
            </a:extLst>
          </p:cNvPr>
          <p:cNvSpPr txBox="1"/>
          <p:nvPr/>
        </p:nvSpPr>
        <p:spPr>
          <a:xfrm>
            <a:off x="2750405" y="4632146"/>
            <a:ext cx="683200" cy="307777"/>
          </a:xfrm>
          <a:prstGeom prst="rect">
            <a:avLst/>
          </a:prstGeom>
          <a:noFill/>
        </p:spPr>
        <p:txBody>
          <a:bodyPr wrap="none" rtlCol="0">
            <a:spAutoFit/>
          </a:bodyPr>
          <a:lstStyle/>
          <a:p>
            <a:r>
              <a:rPr lang="en-US" altLang="zh-CN" sz="1400" dirty="0"/>
              <a:t>Video </a:t>
            </a:r>
            <a:endParaRPr lang="zh-CN" altLang="en-US" sz="1400" dirty="0"/>
          </a:p>
        </p:txBody>
      </p:sp>
      <p:sp>
        <p:nvSpPr>
          <p:cNvPr id="21" name="文本框 20">
            <a:extLst>
              <a:ext uri="{FF2B5EF4-FFF2-40B4-BE49-F238E27FC236}">
                <a16:creationId xmlns:a16="http://schemas.microsoft.com/office/drawing/2014/main" id="{5911665C-C943-84E5-0F9E-DDD478E13F89}"/>
              </a:ext>
            </a:extLst>
          </p:cNvPr>
          <p:cNvSpPr txBox="1"/>
          <p:nvPr/>
        </p:nvSpPr>
        <p:spPr>
          <a:xfrm>
            <a:off x="1760198" y="5006261"/>
            <a:ext cx="2767104" cy="307777"/>
          </a:xfrm>
          <a:prstGeom prst="rect">
            <a:avLst/>
          </a:prstGeom>
          <a:noFill/>
        </p:spPr>
        <p:txBody>
          <a:bodyPr wrap="none" rtlCol="0">
            <a:spAutoFit/>
          </a:bodyPr>
          <a:lstStyle/>
          <a:p>
            <a:r>
              <a:rPr lang="zh-CN" altLang="en-US" sz="1400" dirty="0"/>
              <a:t>搭建振镜的驱动控制和测试电路</a:t>
            </a:r>
          </a:p>
        </p:txBody>
      </p:sp>
      <p:sp>
        <p:nvSpPr>
          <p:cNvPr id="22" name="文本框 21">
            <a:extLst>
              <a:ext uri="{FF2B5EF4-FFF2-40B4-BE49-F238E27FC236}">
                <a16:creationId xmlns:a16="http://schemas.microsoft.com/office/drawing/2014/main" id="{658E1A81-7ED2-E798-8BBE-F2C5185C331D}"/>
              </a:ext>
            </a:extLst>
          </p:cNvPr>
          <p:cNvSpPr txBox="1"/>
          <p:nvPr/>
        </p:nvSpPr>
        <p:spPr>
          <a:xfrm>
            <a:off x="7543335" y="5006261"/>
            <a:ext cx="3568606" cy="307777"/>
          </a:xfrm>
          <a:prstGeom prst="rect">
            <a:avLst/>
          </a:prstGeom>
          <a:noFill/>
        </p:spPr>
        <p:txBody>
          <a:bodyPr wrap="none" rtlCol="0">
            <a:spAutoFit/>
          </a:bodyPr>
          <a:lstStyle/>
          <a:p>
            <a:r>
              <a:rPr lang="zh-CN" altLang="en-US" sz="1400" dirty="0"/>
              <a:t>绘制第一版振镜控制和反馈信号采集的电路</a:t>
            </a:r>
          </a:p>
        </p:txBody>
      </p:sp>
    </p:spTree>
    <p:extLst>
      <p:ext uri="{BB962C8B-B14F-4D97-AF65-F5344CB8AC3E}">
        <p14:creationId xmlns:p14="http://schemas.microsoft.com/office/powerpoint/2010/main" val="27765831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3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7000"/>
            <a:lum/>
          </a:blip>
          <a:srcRect/>
          <a:tile tx="0" ty="0" sx="100000" sy="100000" flip="none" algn="tl"/>
        </a:blipFill>
        <a:effectLst/>
      </p:bgPr>
    </p:bg>
    <p:spTree>
      <p:nvGrpSpPr>
        <p:cNvPr id="1" name="">
          <a:extLst>
            <a:ext uri="{FF2B5EF4-FFF2-40B4-BE49-F238E27FC236}">
              <a16:creationId xmlns:a16="http://schemas.microsoft.com/office/drawing/2014/main" id="{2B7D613C-7676-B9C9-6E2D-612471834B3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35EE68-95C4-F7BE-2299-08CB89F92587}"/>
              </a:ext>
            </a:extLst>
          </p:cNvPr>
          <p:cNvSpPr>
            <a:spLocks noGrp="1"/>
          </p:cNvSpPr>
          <p:nvPr>
            <p:ph type="sldNum" sz="quarter" idx="12"/>
          </p:nvPr>
        </p:nvSpPr>
        <p:spPr/>
        <p:txBody>
          <a:bodyPr/>
          <a:lstStyle/>
          <a:p>
            <a:fld id="{13629293-BEE0-412A-8EA1-B5BEBFC60FB6}" type="slidenum">
              <a:rPr lang="zh-CN" altLang="en-US" smtClean="0"/>
              <a:t>3</a:t>
            </a:fld>
            <a:endParaRPr lang="zh-CN" altLang="en-US"/>
          </a:p>
        </p:txBody>
      </p:sp>
      <p:sp>
        <p:nvSpPr>
          <p:cNvPr id="3" name="文本框 2">
            <a:extLst>
              <a:ext uri="{FF2B5EF4-FFF2-40B4-BE49-F238E27FC236}">
                <a16:creationId xmlns:a16="http://schemas.microsoft.com/office/drawing/2014/main" id="{2C1EDB02-827F-FF85-406C-77AD5961BE75}"/>
              </a:ext>
            </a:extLst>
          </p:cNvPr>
          <p:cNvSpPr txBox="1"/>
          <p:nvPr/>
        </p:nvSpPr>
        <p:spPr>
          <a:xfrm>
            <a:off x="281354" y="241782"/>
            <a:ext cx="4492869" cy="523220"/>
          </a:xfrm>
          <a:prstGeom prst="rect">
            <a:avLst/>
          </a:prstGeom>
          <a:noFill/>
        </p:spPr>
        <p:txBody>
          <a:bodyPr wrap="square" rtlCol="0">
            <a:spAutoFit/>
          </a:bodyPr>
          <a:lstStyle/>
          <a:p>
            <a:r>
              <a:rPr lang="en-US" altLang="zh-CN" sz="2800" dirty="0"/>
              <a:t>1</a:t>
            </a:r>
            <a:r>
              <a:rPr lang="zh-CN" altLang="en-US" sz="2800" dirty="0"/>
              <a:t>、振镜控制部分</a:t>
            </a:r>
          </a:p>
        </p:txBody>
      </p:sp>
      <p:pic>
        <p:nvPicPr>
          <p:cNvPr id="4" name="IMG_0855">
            <a:hlinkClick r:id="" action="ppaction://media"/>
            <a:extLst>
              <a:ext uri="{FF2B5EF4-FFF2-40B4-BE49-F238E27FC236}">
                <a16:creationId xmlns:a16="http://schemas.microsoft.com/office/drawing/2014/main" id="{A4A7A30A-904F-FAC0-65AC-E9DCE41AB23A}"/>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922375" y="241782"/>
            <a:ext cx="3191690" cy="5674115"/>
          </a:xfrm>
          <a:prstGeom prst="rect">
            <a:avLst/>
          </a:prstGeom>
        </p:spPr>
      </p:pic>
      <p:sp>
        <p:nvSpPr>
          <p:cNvPr id="5" name="文本框 4">
            <a:extLst>
              <a:ext uri="{FF2B5EF4-FFF2-40B4-BE49-F238E27FC236}">
                <a16:creationId xmlns:a16="http://schemas.microsoft.com/office/drawing/2014/main" id="{EFFFA29E-FADA-49DB-88E1-B9E319B797B4}"/>
              </a:ext>
            </a:extLst>
          </p:cNvPr>
          <p:cNvSpPr txBox="1"/>
          <p:nvPr/>
        </p:nvSpPr>
        <p:spPr>
          <a:xfrm>
            <a:off x="1127360" y="4597420"/>
            <a:ext cx="3235181" cy="369332"/>
          </a:xfrm>
          <a:prstGeom prst="rect">
            <a:avLst/>
          </a:prstGeom>
          <a:noFill/>
          <a:ln>
            <a:solidFill>
              <a:schemeClr val="accent1"/>
            </a:solidFill>
          </a:ln>
        </p:spPr>
        <p:txBody>
          <a:bodyPr wrap="none" rtlCol="0">
            <a:spAutoFit/>
          </a:bodyPr>
          <a:lstStyle/>
          <a:p>
            <a:r>
              <a:rPr lang="en-US" altLang="zh-CN" dirty="0"/>
              <a:t>PCB: </a:t>
            </a:r>
            <a:r>
              <a:rPr lang="zh-CN" altLang="en-US" dirty="0"/>
              <a:t>驱动控制，反馈信号采集</a:t>
            </a:r>
          </a:p>
        </p:txBody>
      </p:sp>
      <p:sp>
        <p:nvSpPr>
          <p:cNvPr id="6" name="文本框 5">
            <a:extLst>
              <a:ext uri="{FF2B5EF4-FFF2-40B4-BE49-F238E27FC236}">
                <a16:creationId xmlns:a16="http://schemas.microsoft.com/office/drawing/2014/main" id="{D92ECB2D-0C7A-493C-DF3E-DD63E426611E}"/>
              </a:ext>
            </a:extLst>
          </p:cNvPr>
          <p:cNvSpPr txBox="1"/>
          <p:nvPr/>
        </p:nvSpPr>
        <p:spPr>
          <a:xfrm>
            <a:off x="3716210" y="3826712"/>
            <a:ext cx="646331" cy="369332"/>
          </a:xfrm>
          <a:prstGeom prst="rect">
            <a:avLst/>
          </a:prstGeom>
          <a:noFill/>
          <a:ln>
            <a:solidFill>
              <a:schemeClr val="accent1"/>
            </a:solidFill>
          </a:ln>
        </p:spPr>
        <p:txBody>
          <a:bodyPr wrap="none" rtlCol="0">
            <a:spAutoFit/>
          </a:bodyPr>
          <a:lstStyle/>
          <a:p>
            <a:r>
              <a:rPr lang="zh-CN" altLang="en-US" dirty="0"/>
              <a:t>振镜</a:t>
            </a:r>
          </a:p>
        </p:txBody>
      </p:sp>
      <p:sp>
        <p:nvSpPr>
          <p:cNvPr id="7" name="文本框 6">
            <a:extLst>
              <a:ext uri="{FF2B5EF4-FFF2-40B4-BE49-F238E27FC236}">
                <a16:creationId xmlns:a16="http://schemas.microsoft.com/office/drawing/2014/main" id="{D6ACBAD5-C139-0772-66A4-2E19F893AFD4}"/>
              </a:ext>
            </a:extLst>
          </p:cNvPr>
          <p:cNvSpPr txBox="1"/>
          <p:nvPr/>
        </p:nvSpPr>
        <p:spPr>
          <a:xfrm>
            <a:off x="8575593" y="1440563"/>
            <a:ext cx="1107996" cy="369332"/>
          </a:xfrm>
          <a:prstGeom prst="rect">
            <a:avLst/>
          </a:prstGeom>
          <a:noFill/>
          <a:ln>
            <a:solidFill>
              <a:schemeClr val="accent1"/>
            </a:solidFill>
          </a:ln>
        </p:spPr>
        <p:txBody>
          <a:bodyPr wrap="none" rtlCol="0">
            <a:spAutoFit/>
          </a:bodyPr>
          <a:lstStyle/>
          <a:p>
            <a:r>
              <a:rPr lang="zh-CN" altLang="en-US" dirty="0"/>
              <a:t>反馈信号</a:t>
            </a:r>
          </a:p>
        </p:txBody>
      </p:sp>
      <p:sp>
        <p:nvSpPr>
          <p:cNvPr id="8" name="文本框 7">
            <a:extLst>
              <a:ext uri="{FF2B5EF4-FFF2-40B4-BE49-F238E27FC236}">
                <a16:creationId xmlns:a16="http://schemas.microsoft.com/office/drawing/2014/main" id="{D652B871-7E38-7950-AD5B-67C421CAADE4}"/>
              </a:ext>
            </a:extLst>
          </p:cNvPr>
          <p:cNvSpPr txBox="1"/>
          <p:nvPr/>
        </p:nvSpPr>
        <p:spPr>
          <a:xfrm>
            <a:off x="8575593" y="395534"/>
            <a:ext cx="1107996" cy="369332"/>
          </a:xfrm>
          <a:prstGeom prst="rect">
            <a:avLst/>
          </a:prstGeom>
          <a:noFill/>
          <a:ln>
            <a:solidFill>
              <a:schemeClr val="accent1"/>
            </a:solidFill>
          </a:ln>
        </p:spPr>
        <p:txBody>
          <a:bodyPr wrap="none" rtlCol="0">
            <a:spAutoFit/>
          </a:bodyPr>
          <a:lstStyle/>
          <a:p>
            <a:r>
              <a:rPr lang="zh-CN" altLang="en-US" dirty="0"/>
              <a:t>驱动信号</a:t>
            </a:r>
          </a:p>
        </p:txBody>
      </p:sp>
      <p:sp>
        <p:nvSpPr>
          <p:cNvPr id="9" name="文本框 8">
            <a:extLst>
              <a:ext uri="{FF2B5EF4-FFF2-40B4-BE49-F238E27FC236}">
                <a16:creationId xmlns:a16="http://schemas.microsoft.com/office/drawing/2014/main" id="{C5100B0B-A3DE-7C6C-12E3-86EB3DFAC21C}"/>
              </a:ext>
            </a:extLst>
          </p:cNvPr>
          <p:cNvSpPr txBox="1"/>
          <p:nvPr/>
        </p:nvSpPr>
        <p:spPr>
          <a:xfrm>
            <a:off x="3485378" y="3002663"/>
            <a:ext cx="877163" cy="369332"/>
          </a:xfrm>
          <a:prstGeom prst="rect">
            <a:avLst/>
          </a:prstGeom>
          <a:noFill/>
          <a:ln>
            <a:solidFill>
              <a:schemeClr val="accent1"/>
            </a:solidFill>
          </a:ln>
        </p:spPr>
        <p:txBody>
          <a:bodyPr wrap="none" rtlCol="0">
            <a:spAutoFit/>
          </a:bodyPr>
          <a:lstStyle/>
          <a:p>
            <a:r>
              <a:rPr lang="zh-CN" altLang="en-US" dirty="0"/>
              <a:t>激光器</a:t>
            </a:r>
          </a:p>
        </p:txBody>
      </p:sp>
      <p:sp>
        <p:nvSpPr>
          <p:cNvPr id="10" name="文本框 9">
            <a:extLst>
              <a:ext uri="{FF2B5EF4-FFF2-40B4-BE49-F238E27FC236}">
                <a16:creationId xmlns:a16="http://schemas.microsoft.com/office/drawing/2014/main" id="{634F6E6A-B5ED-6EF7-5E77-EA3DF085E471}"/>
              </a:ext>
            </a:extLst>
          </p:cNvPr>
          <p:cNvSpPr txBox="1"/>
          <p:nvPr/>
        </p:nvSpPr>
        <p:spPr>
          <a:xfrm>
            <a:off x="3254500" y="2178614"/>
            <a:ext cx="1107996" cy="369332"/>
          </a:xfrm>
          <a:prstGeom prst="rect">
            <a:avLst/>
          </a:prstGeom>
          <a:noFill/>
          <a:ln>
            <a:solidFill>
              <a:schemeClr val="accent1"/>
            </a:solidFill>
          </a:ln>
        </p:spPr>
        <p:txBody>
          <a:bodyPr wrap="none" rtlCol="0">
            <a:spAutoFit/>
          </a:bodyPr>
          <a:lstStyle/>
          <a:p>
            <a:r>
              <a:rPr lang="zh-CN" altLang="en-US" dirty="0"/>
              <a:t>扫描光束</a:t>
            </a:r>
          </a:p>
        </p:txBody>
      </p:sp>
      <p:cxnSp>
        <p:nvCxnSpPr>
          <p:cNvPr id="12" name="直接箭头连接符 11">
            <a:extLst>
              <a:ext uri="{FF2B5EF4-FFF2-40B4-BE49-F238E27FC236}">
                <a16:creationId xmlns:a16="http://schemas.microsoft.com/office/drawing/2014/main" id="{983C4BE0-299F-1CC7-F68E-7C1F75F69085}"/>
              </a:ext>
            </a:extLst>
          </p:cNvPr>
          <p:cNvCxnSpPr>
            <a:stCxn id="5" idx="3"/>
          </p:cNvCxnSpPr>
          <p:nvPr/>
        </p:nvCxnSpPr>
        <p:spPr>
          <a:xfrm flipV="1">
            <a:off x="4362541" y="4650761"/>
            <a:ext cx="1107968" cy="131325"/>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接箭头连接符 13">
            <a:extLst>
              <a:ext uri="{FF2B5EF4-FFF2-40B4-BE49-F238E27FC236}">
                <a16:creationId xmlns:a16="http://schemas.microsoft.com/office/drawing/2014/main" id="{6D5AA51A-C034-0245-6CCE-41B63ED8182E}"/>
              </a:ext>
            </a:extLst>
          </p:cNvPr>
          <p:cNvCxnSpPr>
            <a:stCxn id="6" idx="3"/>
          </p:cNvCxnSpPr>
          <p:nvPr/>
        </p:nvCxnSpPr>
        <p:spPr>
          <a:xfrm>
            <a:off x="4362541" y="4011378"/>
            <a:ext cx="1075562" cy="8529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a:extLst>
              <a:ext uri="{FF2B5EF4-FFF2-40B4-BE49-F238E27FC236}">
                <a16:creationId xmlns:a16="http://schemas.microsoft.com/office/drawing/2014/main" id="{46632E5F-1130-F8D4-ACF3-8345BBBD4F09}"/>
              </a:ext>
            </a:extLst>
          </p:cNvPr>
          <p:cNvCxnSpPr>
            <a:stCxn id="9" idx="3"/>
          </p:cNvCxnSpPr>
          <p:nvPr/>
        </p:nvCxnSpPr>
        <p:spPr>
          <a:xfrm flipV="1">
            <a:off x="4362541" y="3072202"/>
            <a:ext cx="862202" cy="115127"/>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连接符: 肘形 17">
            <a:extLst>
              <a:ext uri="{FF2B5EF4-FFF2-40B4-BE49-F238E27FC236}">
                <a16:creationId xmlns:a16="http://schemas.microsoft.com/office/drawing/2014/main" id="{5CE51D4E-6B50-F617-BF7F-4F0049F5F674}"/>
              </a:ext>
            </a:extLst>
          </p:cNvPr>
          <p:cNvCxnSpPr>
            <a:cxnSpLocks/>
            <a:stCxn id="10" idx="3"/>
          </p:cNvCxnSpPr>
          <p:nvPr/>
        </p:nvCxnSpPr>
        <p:spPr>
          <a:xfrm>
            <a:off x="4362496" y="2363280"/>
            <a:ext cx="1319447" cy="840028"/>
          </a:xfrm>
          <a:prstGeom prst="bentConnector3">
            <a:avLst>
              <a:gd name="adj1" fmla="val 9950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接箭头连接符 24">
            <a:extLst>
              <a:ext uri="{FF2B5EF4-FFF2-40B4-BE49-F238E27FC236}">
                <a16:creationId xmlns:a16="http://schemas.microsoft.com/office/drawing/2014/main" id="{7BBDE185-97E5-1D2A-0835-068DC67AC213}"/>
              </a:ext>
            </a:extLst>
          </p:cNvPr>
          <p:cNvCxnSpPr>
            <a:cxnSpLocks/>
            <a:stCxn id="8" idx="1"/>
          </p:cNvCxnSpPr>
          <p:nvPr/>
        </p:nvCxnSpPr>
        <p:spPr>
          <a:xfrm flipH="1">
            <a:off x="8020195" y="580200"/>
            <a:ext cx="555398" cy="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接箭头连接符 26">
            <a:extLst>
              <a:ext uri="{FF2B5EF4-FFF2-40B4-BE49-F238E27FC236}">
                <a16:creationId xmlns:a16="http://schemas.microsoft.com/office/drawing/2014/main" id="{3D94F2BD-EBB5-F2B0-FD6C-4DC31CB7E2E7}"/>
              </a:ext>
            </a:extLst>
          </p:cNvPr>
          <p:cNvCxnSpPr>
            <a:cxnSpLocks/>
            <a:stCxn id="7" idx="1"/>
          </p:cNvCxnSpPr>
          <p:nvPr/>
        </p:nvCxnSpPr>
        <p:spPr>
          <a:xfrm flipH="1">
            <a:off x="8020195" y="1625229"/>
            <a:ext cx="555398" cy="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0" name="文本框 29">
            <a:extLst>
              <a:ext uri="{FF2B5EF4-FFF2-40B4-BE49-F238E27FC236}">
                <a16:creationId xmlns:a16="http://schemas.microsoft.com/office/drawing/2014/main" id="{6070DC1F-6F1B-8168-C0BC-4AE6E6040F10}"/>
              </a:ext>
            </a:extLst>
          </p:cNvPr>
          <p:cNvSpPr txBox="1"/>
          <p:nvPr/>
        </p:nvSpPr>
        <p:spPr>
          <a:xfrm>
            <a:off x="6129331" y="5982235"/>
            <a:ext cx="683200" cy="307777"/>
          </a:xfrm>
          <a:prstGeom prst="rect">
            <a:avLst/>
          </a:prstGeom>
          <a:noFill/>
        </p:spPr>
        <p:txBody>
          <a:bodyPr wrap="none" rtlCol="0">
            <a:spAutoFit/>
          </a:bodyPr>
          <a:lstStyle/>
          <a:p>
            <a:r>
              <a:rPr lang="en-US" altLang="zh-CN" sz="1400" dirty="0"/>
              <a:t>Video </a:t>
            </a:r>
            <a:endParaRPr lang="zh-CN" altLang="en-US" sz="1400" dirty="0"/>
          </a:p>
        </p:txBody>
      </p:sp>
      <p:sp>
        <p:nvSpPr>
          <p:cNvPr id="32" name="文本框 31">
            <a:extLst>
              <a:ext uri="{FF2B5EF4-FFF2-40B4-BE49-F238E27FC236}">
                <a16:creationId xmlns:a16="http://schemas.microsoft.com/office/drawing/2014/main" id="{FD6F1FAA-27D4-6092-2E06-8066B10B75CC}"/>
              </a:ext>
            </a:extLst>
          </p:cNvPr>
          <p:cNvSpPr txBox="1"/>
          <p:nvPr/>
        </p:nvSpPr>
        <p:spPr>
          <a:xfrm>
            <a:off x="4237787" y="6356350"/>
            <a:ext cx="4560864" cy="307777"/>
          </a:xfrm>
          <a:prstGeom prst="rect">
            <a:avLst/>
          </a:prstGeom>
          <a:noFill/>
        </p:spPr>
        <p:txBody>
          <a:bodyPr wrap="none" rtlCol="0">
            <a:spAutoFit/>
          </a:bodyPr>
          <a:lstStyle/>
          <a:p>
            <a:r>
              <a:rPr lang="zh-CN" altLang="en-US" sz="1400" dirty="0"/>
              <a:t>振镜的驱动控制、驱动</a:t>
            </a:r>
            <a:r>
              <a:rPr lang="en-US" altLang="zh-CN" sz="1400" dirty="0"/>
              <a:t>/</a:t>
            </a:r>
            <a:r>
              <a:rPr lang="zh-CN" altLang="en-US" sz="1400" dirty="0"/>
              <a:t>反馈信号读取及数据传输上位机</a:t>
            </a:r>
          </a:p>
        </p:txBody>
      </p:sp>
    </p:spTree>
    <p:extLst>
      <p:ext uri="{BB962C8B-B14F-4D97-AF65-F5344CB8AC3E}">
        <p14:creationId xmlns:p14="http://schemas.microsoft.com/office/powerpoint/2010/main" val="4537789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7000"/>
            <a:lum/>
          </a:blip>
          <a:srcRect/>
          <a:tile tx="0" ty="0" sx="100000" sy="100000" flip="none" algn="tl"/>
        </a:blipFill>
        <a:effectLst/>
      </p:bgPr>
    </p:bg>
    <p:spTree>
      <p:nvGrpSpPr>
        <p:cNvPr id="1" name="">
          <a:extLst>
            <a:ext uri="{FF2B5EF4-FFF2-40B4-BE49-F238E27FC236}">
              <a16:creationId xmlns:a16="http://schemas.microsoft.com/office/drawing/2014/main" id="{ED728B36-9FB6-82B3-C2E1-E421D7DFCCF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6DF6B7-2241-1300-BCA6-824B3E96E82A}"/>
              </a:ext>
            </a:extLst>
          </p:cNvPr>
          <p:cNvSpPr>
            <a:spLocks noGrp="1"/>
          </p:cNvSpPr>
          <p:nvPr>
            <p:ph type="sldNum" sz="quarter" idx="12"/>
          </p:nvPr>
        </p:nvSpPr>
        <p:spPr/>
        <p:txBody>
          <a:bodyPr/>
          <a:lstStyle/>
          <a:p>
            <a:fld id="{13629293-BEE0-412A-8EA1-B5BEBFC60FB6}" type="slidenum">
              <a:rPr lang="zh-CN" altLang="en-US" smtClean="0"/>
              <a:t>4</a:t>
            </a:fld>
            <a:endParaRPr lang="zh-CN" altLang="en-US"/>
          </a:p>
        </p:txBody>
      </p:sp>
      <p:sp>
        <p:nvSpPr>
          <p:cNvPr id="3" name="文本框 2">
            <a:extLst>
              <a:ext uri="{FF2B5EF4-FFF2-40B4-BE49-F238E27FC236}">
                <a16:creationId xmlns:a16="http://schemas.microsoft.com/office/drawing/2014/main" id="{739890CE-46B1-425A-F157-D3F596366210}"/>
              </a:ext>
            </a:extLst>
          </p:cNvPr>
          <p:cNvSpPr txBox="1"/>
          <p:nvPr/>
        </p:nvSpPr>
        <p:spPr>
          <a:xfrm>
            <a:off x="281354" y="241782"/>
            <a:ext cx="4492869" cy="523220"/>
          </a:xfrm>
          <a:prstGeom prst="rect">
            <a:avLst/>
          </a:prstGeom>
          <a:noFill/>
        </p:spPr>
        <p:txBody>
          <a:bodyPr wrap="square" rtlCol="0">
            <a:spAutoFit/>
          </a:bodyPr>
          <a:lstStyle/>
          <a:p>
            <a:r>
              <a:rPr lang="en-US" altLang="zh-CN" sz="2800" dirty="0"/>
              <a:t>1</a:t>
            </a:r>
            <a:r>
              <a:rPr lang="zh-CN" altLang="en-US" sz="2800" dirty="0"/>
              <a:t>、振镜控制部分</a:t>
            </a:r>
          </a:p>
        </p:txBody>
      </p:sp>
      <p:pic>
        <p:nvPicPr>
          <p:cNvPr id="11" name="IMG_0782">
            <a:hlinkClick r:id="" action="ppaction://media"/>
            <a:extLst>
              <a:ext uri="{FF2B5EF4-FFF2-40B4-BE49-F238E27FC236}">
                <a16:creationId xmlns:a16="http://schemas.microsoft.com/office/drawing/2014/main" id="{B5BD1C82-9284-C6A8-EF3C-DF0A5015ECFD}"/>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8153858" y="64529"/>
            <a:ext cx="3430179" cy="6098097"/>
          </a:xfrm>
          <a:prstGeom prst="rect">
            <a:avLst/>
          </a:prstGeom>
        </p:spPr>
      </p:pic>
      <p:pic>
        <p:nvPicPr>
          <p:cNvPr id="15" name="图片 14">
            <a:extLst>
              <a:ext uri="{FF2B5EF4-FFF2-40B4-BE49-F238E27FC236}">
                <a16:creationId xmlns:a16="http://schemas.microsoft.com/office/drawing/2014/main" id="{56DF329C-B4CA-606A-F9BD-33736F15D6CC}"/>
              </a:ext>
            </a:extLst>
          </p:cNvPr>
          <p:cNvPicPr>
            <a:picLocks noChangeAspect="1"/>
          </p:cNvPicPr>
          <p:nvPr/>
        </p:nvPicPr>
        <p:blipFill rotWithShape="1">
          <a:blip r:embed="rId7">
            <a:extLst>
              <a:ext uri="{28A0092B-C50C-407E-A947-70E740481C1C}">
                <a14:useLocalDpi xmlns:a14="http://schemas.microsoft.com/office/drawing/2010/main" val="0"/>
              </a:ext>
            </a:extLst>
          </a:blip>
          <a:srcRect l="24084" r="7976" b="604"/>
          <a:stretch/>
        </p:blipFill>
        <p:spPr>
          <a:xfrm>
            <a:off x="1876697" y="944594"/>
            <a:ext cx="4528457" cy="4968812"/>
          </a:xfrm>
          <a:prstGeom prst="rect">
            <a:avLst/>
          </a:prstGeom>
        </p:spPr>
      </p:pic>
      <p:sp>
        <p:nvSpPr>
          <p:cNvPr id="17" name="文本框 16">
            <a:extLst>
              <a:ext uri="{FF2B5EF4-FFF2-40B4-BE49-F238E27FC236}">
                <a16:creationId xmlns:a16="http://schemas.microsoft.com/office/drawing/2014/main" id="{CA31241B-53A7-7428-A99C-745EE4586218}"/>
              </a:ext>
            </a:extLst>
          </p:cNvPr>
          <p:cNvSpPr txBox="1"/>
          <p:nvPr/>
        </p:nvSpPr>
        <p:spPr>
          <a:xfrm>
            <a:off x="281354" y="2582092"/>
            <a:ext cx="1107996" cy="369332"/>
          </a:xfrm>
          <a:prstGeom prst="rect">
            <a:avLst/>
          </a:prstGeom>
          <a:noFill/>
          <a:ln>
            <a:solidFill>
              <a:schemeClr val="accent1"/>
            </a:solidFill>
          </a:ln>
        </p:spPr>
        <p:txBody>
          <a:bodyPr wrap="none" rtlCol="0">
            <a:spAutoFit/>
          </a:bodyPr>
          <a:lstStyle/>
          <a:p>
            <a:r>
              <a:rPr lang="zh-CN" altLang="en-US" dirty="0"/>
              <a:t>反馈信号</a:t>
            </a:r>
          </a:p>
        </p:txBody>
      </p:sp>
      <p:sp>
        <p:nvSpPr>
          <p:cNvPr id="19" name="文本框 18">
            <a:extLst>
              <a:ext uri="{FF2B5EF4-FFF2-40B4-BE49-F238E27FC236}">
                <a16:creationId xmlns:a16="http://schemas.microsoft.com/office/drawing/2014/main" id="{41F9BE8F-A8A9-5F8D-D336-7380FF48B1FC}"/>
              </a:ext>
            </a:extLst>
          </p:cNvPr>
          <p:cNvSpPr txBox="1"/>
          <p:nvPr/>
        </p:nvSpPr>
        <p:spPr>
          <a:xfrm>
            <a:off x="281354" y="4491054"/>
            <a:ext cx="1107996" cy="369332"/>
          </a:xfrm>
          <a:prstGeom prst="rect">
            <a:avLst/>
          </a:prstGeom>
          <a:noFill/>
          <a:ln>
            <a:solidFill>
              <a:schemeClr val="accent1"/>
            </a:solidFill>
          </a:ln>
        </p:spPr>
        <p:txBody>
          <a:bodyPr wrap="none" rtlCol="0">
            <a:spAutoFit/>
          </a:bodyPr>
          <a:lstStyle/>
          <a:p>
            <a:r>
              <a:rPr lang="zh-CN" altLang="en-US" dirty="0"/>
              <a:t>驱动信号</a:t>
            </a:r>
          </a:p>
        </p:txBody>
      </p:sp>
      <p:cxnSp>
        <p:nvCxnSpPr>
          <p:cNvPr id="20" name="直接箭头连接符 19">
            <a:extLst>
              <a:ext uri="{FF2B5EF4-FFF2-40B4-BE49-F238E27FC236}">
                <a16:creationId xmlns:a16="http://schemas.microsoft.com/office/drawing/2014/main" id="{324D6F99-7A35-3092-34FB-C30D8224F320}"/>
              </a:ext>
            </a:extLst>
          </p:cNvPr>
          <p:cNvCxnSpPr>
            <a:cxnSpLocks/>
          </p:cNvCxnSpPr>
          <p:nvPr/>
        </p:nvCxnSpPr>
        <p:spPr>
          <a:xfrm>
            <a:off x="1389350" y="4677506"/>
            <a:ext cx="588836" cy="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CD3098D1-5638-DDE0-531E-7077708AA609}"/>
              </a:ext>
            </a:extLst>
          </p:cNvPr>
          <p:cNvCxnSpPr>
            <a:cxnSpLocks/>
          </p:cNvCxnSpPr>
          <p:nvPr/>
        </p:nvCxnSpPr>
        <p:spPr>
          <a:xfrm>
            <a:off x="1389350" y="2753695"/>
            <a:ext cx="615629" cy="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40DE96ED-F464-409B-9509-CD8D095126DB}"/>
              </a:ext>
            </a:extLst>
          </p:cNvPr>
          <p:cNvSpPr txBox="1"/>
          <p:nvPr/>
        </p:nvSpPr>
        <p:spPr>
          <a:xfrm>
            <a:off x="9480058" y="6162626"/>
            <a:ext cx="683200" cy="307777"/>
          </a:xfrm>
          <a:prstGeom prst="rect">
            <a:avLst/>
          </a:prstGeom>
          <a:noFill/>
        </p:spPr>
        <p:txBody>
          <a:bodyPr wrap="none" rtlCol="0">
            <a:spAutoFit/>
          </a:bodyPr>
          <a:lstStyle/>
          <a:p>
            <a:r>
              <a:rPr lang="en-US" altLang="zh-CN" sz="1400" dirty="0"/>
              <a:t>Video </a:t>
            </a:r>
            <a:endParaRPr lang="zh-CN" altLang="en-US" sz="1400" dirty="0"/>
          </a:p>
        </p:txBody>
      </p:sp>
      <p:sp>
        <p:nvSpPr>
          <p:cNvPr id="28" name="文本框 27">
            <a:extLst>
              <a:ext uri="{FF2B5EF4-FFF2-40B4-BE49-F238E27FC236}">
                <a16:creationId xmlns:a16="http://schemas.microsoft.com/office/drawing/2014/main" id="{F2281869-155B-789A-2CE9-44F170309CF9}"/>
              </a:ext>
            </a:extLst>
          </p:cNvPr>
          <p:cNvSpPr txBox="1"/>
          <p:nvPr/>
        </p:nvSpPr>
        <p:spPr>
          <a:xfrm>
            <a:off x="7630192" y="6441357"/>
            <a:ext cx="4477508" cy="307777"/>
          </a:xfrm>
          <a:prstGeom prst="rect">
            <a:avLst/>
          </a:prstGeom>
          <a:noFill/>
        </p:spPr>
        <p:txBody>
          <a:bodyPr wrap="none" rtlCol="0">
            <a:spAutoFit/>
          </a:bodyPr>
          <a:lstStyle/>
          <a:p>
            <a:r>
              <a:rPr lang="en-US" altLang="zh-CN" sz="1400" dirty="0" err="1"/>
              <a:t>degreeValue</a:t>
            </a:r>
            <a:r>
              <a:rPr lang="zh-CN" altLang="en-US" sz="1400" dirty="0"/>
              <a:t>：实时计算得到的驱动</a:t>
            </a:r>
            <a:r>
              <a:rPr lang="en-US" altLang="zh-CN" sz="1400" dirty="0"/>
              <a:t>/</a:t>
            </a:r>
            <a:r>
              <a:rPr lang="zh-CN" altLang="en-US" sz="1400" dirty="0"/>
              <a:t>反馈信号的相位差</a:t>
            </a:r>
          </a:p>
        </p:txBody>
      </p:sp>
      <p:sp>
        <p:nvSpPr>
          <p:cNvPr id="29" name="文本框 28">
            <a:extLst>
              <a:ext uri="{FF2B5EF4-FFF2-40B4-BE49-F238E27FC236}">
                <a16:creationId xmlns:a16="http://schemas.microsoft.com/office/drawing/2014/main" id="{F807A562-5CE6-906F-FB22-8A2D70D92CBD}"/>
              </a:ext>
            </a:extLst>
          </p:cNvPr>
          <p:cNvSpPr txBox="1"/>
          <p:nvPr/>
        </p:nvSpPr>
        <p:spPr>
          <a:xfrm>
            <a:off x="1804387" y="6332896"/>
            <a:ext cx="4673074" cy="307777"/>
          </a:xfrm>
          <a:prstGeom prst="rect">
            <a:avLst/>
          </a:prstGeom>
          <a:noFill/>
        </p:spPr>
        <p:txBody>
          <a:bodyPr wrap="none" rtlCol="0">
            <a:spAutoFit/>
          </a:bodyPr>
          <a:lstStyle/>
          <a:p>
            <a:r>
              <a:rPr lang="zh-CN" altLang="en-US" sz="1400" dirty="0"/>
              <a:t>高速同步采集驱动和反馈信号相位差，为闭环控制做准备</a:t>
            </a:r>
          </a:p>
        </p:txBody>
      </p:sp>
      <p:sp>
        <p:nvSpPr>
          <p:cNvPr id="32" name="矩形 31">
            <a:extLst>
              <a:ext uri="{FF2B5EF4-FFF2-40B4-BE49-F238E27FC236}">
                <a16:creationId xmlns:a16="http://schemas.microsoft.com/office/drawing/2014/main" id="{9376FD56-513C-F1B3-B287-35D27EEFD9BC}"/>
              </a:ext>
            </a:extLst>
          </p:cNvPr>
          <p:cNvSpPr/>
          <p:nvPr/>
        </p:nvSpPr>
        <p:spPr>
          <a:xfrm>
            <a:off x="9375809" y="1367405"/>
            <a:ext cx="817959" cy="1887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13314911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7000"/>
            <a:lum/>
          </a:blip>
          <a:srcRect/>
          <a:tile tx="0" ty="0" sx="100000" sy="100000" flip="none" algn="tl"/>
        </a:blipFill>
        <a:effectLst/>
      </p:bgPr>
    </p:bg>
    <p:spTree>
      <p:nvGrpSpPr>
        <p:cNvPr id="1" name="">
          <a:extLst>
            <a:ext uri="{FF2B5EF4-FFF2-40B4-BE49-F238E27FC236}">
              <a16:creationId xmlns:a16="http://schemas.microsoft.com/office/drawing/2014/main" id="{27DDCB37-8B9F-EA9A-03A2-EEB8CC66BB6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4452BF-63B1-2529-3D1E-431DACB9A4DD}"/>
              </a:ext>
            </a:extLst>
          </p:cNvPr>
          <p:cNvSpPr>
            <a:spLocks noGrp="1"/>
          </p:cNvSpPr>
          <p:nvPr>
            <p:ph type="sldNum" sz="quarter" idx="12"/>
          </p:nvPr>
        </p:nvSpPr>
        <p:spPr/>
        <p:txBody>
          <a:bodyPr/>
          <a:lstStyle/>
          <a:p>
            <a:fld id="{13629293-BEE0-412A-8EA1-B5BEBFC60FB6}" type="slidenum">
              <a:rPr lang="zh-CN" altLang="en-US" smtClean="0"/>
              <a:t>5</a:t>
            </a:fld>
            <a:endParaRPr lang="zh-CN" altLang="en-US"/>
          </a:p>
        </p:txBody>
      </p:sp>
      <p:sp>
        <p:nvSpPr>
          <p:cNvPr id="3" name="文本框 2">
            <a:extLst>
              <a:ext uri="{FF2B5EF4-FFF2-40B4-BE49-F238E27FC236}">
                <a16:creationId xmlns:a16="http://schemas.microsoft.com/office/drawing/2014/main" id="{F4583823-09AC-E462-C872-EC9C893EB4EC}"/>
              </a:ext>
            </a:extLst>
          </p:cNvPr>
          <p:cNvSpPr txBox="1"/>
          <p:nvPr/>
        </p:nvSpPr>
        <p:spPr>
          <a:xfrm>
            <a:off x="281354" y="241782"/>
            <a:ext cx="4492869" cy="523220"/>
          </a:xfrm>
          <a:prstGeom prst="rect">
            <a:avLst/>
          </a:prstGeom>
          <a:noFill/>
        </p:spPr>
        <p:txBody>
          <a:bodyPr wrap="square" rtlCol="0">
            <a:spAutoFit/>
          </a:bodyPr>
          <a:lstStyle/>
          <a:p>
            <a:r>
              <a:rPr lang="en-US" altLang="zh-CN" sz="2800" dirty="0"/>
              <a:t>2</a:t>
            </a:r>
            <a:r>
              <a:rPr lang="zh-CN" altLang="en-US" sz="2800" dirty="0"/>
              <a:t>、脉冲激光器驱动部分</a:t>
            </a:r>
          </a:p>
        </p:txBody>
      </p:sp>
      <p:pic>
        <p:nvPicPr>
          <p:cNvPr id="7" name="图片 6" descr="卡通人物&#10;&#10;中度可信度描述已自动生成">
            <a:extLst>
              <a:ext uri="{FF2B5EF4-FFF2-40B4-BE49-F238E27FC236}">
                <a16:creationId xmlns:a16="http://schemas.microsoft.com/office/drawing/2014/main" id="{2AA84E87-FCDD-38CE-D539-F70143E41703}"/>
              </a:ext>
            </a:extLst>
          </p:cNvPr>
          <p:cNvPicPr>
            <a:picLocks noChangeAspect="1"/>
          </p:cNvPicPr>
          <p:nvPr/>
        </p:nvPicPr>
        <p:blipFill rotWithShape="1">
          <a:blip r:embed="rId5">
            <a:extLst>
              <a:ext uri="{28A0092B-C50C-407E-A947-70E740481C1C}">
                <a14:useLocalDpi xmlns:a14="http://schemas.microsoft.com/office/drawing/2010/main" val="0"/>
              </a:ext>
            </a:extLst>
          </a:blip>
          <a:srcRect l="23511" t="22141" r="31963" b="16330"/>
          <a:stretch/>
        </p:blipFill>
        <p:spPr>
          <a:xfrm rot="16200000">
            <a:off x="2557246" y="-109057"/>
            <a:ext cx="2290195" cy="4219663"/>
          </a:xfrm>
          <a:prstGeom prst="rect">
            <a:avLst/>
          </a:prstGeom>
        </p:spPr>
      </p:pic>
      <p:pic>
        <p:nvPicPr>
          <p:cNvPr id="9" name="图片 8" descr="手上拿着手机&#10;&#10;中度可信度描述已自动生成">
            <a:extLst>
              <a:ext uri="{FF2B5EF4-FFF2-40B4-BE49-F238E27FC236}">
                <a16:creationId xmlns:a16="http://schemas.microsoft.com/office/drawing/2014/main" id="{F97189A8-813F-9A58-DBD5-EA57415E7844}"/>
              </a:ext>
            </a:extLst>
          </p:cNvPr>
          <p:cNvPicPr>
            <a:picLocks noChangeAspect="1"/>
          </p:cNvPicPr>
          <p:nvPr/>
        </p:nvPicPr>
        <p:blipFill rotWithShape="1">
          <a:blip r:embed="rId6">
            <a:extLst>
              <a:ext uri="{28A0092B-C50C-407E-A947-70E740481C1C}">
                <a14:useLocalDpi xmlns:a14="http://schemas.microsoft.com/office/drawing/2010/main" val="0"/>
              </a:ext>
            </a:extLst>
          </a:blip>
          <a:srcRect l="10800" t="20918" r="43208" b="23034"/>
          <a:stretch/>
        </p:blipFill>
        <p:spPr>
          <a:xfrm rot="16200000">
            <a:off x="2403876" y="2481109"/>
            <a:ext cx="2596932" cy="4219664"/>
          </a:xfrm>
          <a:prstGeom prst="rect">
            <a:avLst/>
          </a:prstGeom>
        </p:spPr>
      </p:pic>
      <p:pic>
        <p:nvPicPr>
          <p:cNvPr id="11" name="图片 10" descr="人在玩电脑&#10;&#10;描述已自动生成">
            <a:extLst>
              <a:ext uri="{FF2B5EF4-FFF2-40B4-BE49-F238E27FC236}">
                <a16:creationId xmlns:a16="http://schemas.microsoft.com/office/drawing/2014/main" id="{60040352-04D5-F9A8-D08C-D562309788AF}"/>
              </a:ext>
            </a:extLst>
          </p:cNvPr>
          <p:cNvPicPr>
            <a:picLocks noChangeAspect="1"/>
          </p:cNvPicPr>
          <p:nvPr/>
        </p:nvPicPr>
        <p:blipFill rotWithShape="1">
          <a:blip r:embed="rId7">
            <a:extLst>
              <a:ext uri="{28A0092B-C50C-407E-A947-70E740481C1C}">
                <a14:useLocalDpi xmlns:a14="http://schemas.microsoft.com/office/drawing/2010/main" val="0"/>
              </a:ext>
            </a:extLst>
          </a:blip>
          <a:srcRect l="36990" t="6055" r="22689" b="20490"/>
          <a:stretch/>
        </p:blipFill>
        <p:spPr>
          <a:xfrm>
            <a:off x="6555997" y="851817"/>
            <a:ext cx="3686962" cy="5037590"/>
          </a:xfrm>
          <a:prstGeom prst="rect">
            <a:avLst/>
          </a:prstGeom>
        </p:spPr>
      </p:pic>
      <p:sp>
        <p:nvSpPr>
          <p:cNvPr id="12" name="文本框 11">
            <a:extLst>
              <a:ext uri="{FF2B5EF4-FFF2-40B4-BE49-F238E27FC236}">
                <a16:creationId xmlns:a16="http://schemas.microsoft.com/office/drawing/2014/main" id="{11878BA7-C100-CD2B-1304-271765253DA3}"/>
              </a:ext>
            </a:extLst>
          </p:cNvPr>
          <p:cNvSpPr txBox="1"/>
          <p:nvPr/>
        </p:nvSpPr>
        <p:spPr>
          <a:xfrm>
            <a:off x="1767727" y="6291559"/>
            <a:ext cx="4076757" cy="307777"/>
          </a:xfrm>
          <a:prstGeom prst="rect">
            <a:avLst/>
          </a:prstGeom>
          <a:noFill/>
        </p:spPr>
        <p:txBody>
          <a:bodyPr wrap="none" rtlCol="0">
            <a:spAutoFit/>
          </a:bodyPr>
          <a:lstStyle/>
          <a:p>
            <a:r>
              <a:rPr lang="zh-CN" altLang="en-US" sz="1400" dirty="0"/>
              <a:t>脉冲激光驱动电路板，使用初步准直后的激光器</a:t>
            </a:r>
          </a:p>
        </p:txBody>
      </p:sp>
      <p:sp>
        <p:nvSpPr>
          <p:cNvPr id="14" name="矩形 13">
            <a:extLst>
              <a:ext uri="{FF2B5EF4-FFF2-40B4-BE49-F238E27FC236}">
                <a16:creationId xmlns:a16="http://schemas.microsoft.com/office/drawing/2014/main" id="{10BC58CB-3B7B-CCC1-A927-39C56A69917C}"/>
              </a:ext>
            </a:extLst>
          </p:cNvPr>
          <p:cNvSpPr/>
          <p:nvPr/>
        </p:nvSpPr>
        <p:spPr>
          <a:xfrm>
            <a:off x="8234907" y="1669409"/>
            <a:ext cx="489643" cy="4781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5" name="文本框 14">
            <a:extLst>
              <a:ext uri="{FF2B5EF4-FFF2-40B4-BE49-F238E27FC236}">
                <a16:creationId xmlns:a16="http://schemas.microsoft.com/office/drawing/2014/main" id="{E964FB0F-6335-B82A-EBD0-408F1049F038}"/>
              </a:ext>
            </a:extLst>
          </p:cNvPr>
          <p:cNvSpPr txBox="1"/>
          <p:nvPr/>
        </p:nvSpPr>
        <p:spPr>
          <a:xfrm>
            <a:off x="7155124" y="6291559"/>
            <a:ext cx="2159566" cy="307777"/>
          </a:xfrm>
          <a:prstGeom prst="rect">
            <a:avLst/>
          </a:prstGeom>
          <a:noFill/>
        </p:spPr>
        <p:txBody>
          <a:bodyPr wrap="none" rtlCol="0">
            <a:spAutoFit/>
          </a:bodyPr>
          <a:lstStyle/>
          <a:p>
            <a:r>
              <a:rPr lang="zh-CN" altLang="en-US" sz="1400" dirty="0"/>
              <a:t>在激光观察卡上看到光斑</a:t>
            </a:r>
          </a:p>
        </p:txBody>
      </p:sp>
    </p:spTree>
    <p:extLst>
      <p:ext uri="{BB962C8B-B14F-4D97-AF65-F5344CB8AC3E}">
        <p14:creationId xmlns:p14="http://schemas.microsoft.com/office/powerpoint/2010/main" val="151384600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BCDC46C9-BC6B-DA84-9824-3FD8155BF78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3AE88E-193B-2339-62AB-AB10949D1CDB}"/>
              </a:ext>
            </a:extLst>
          </p:cNvPr>
          <p:cNvSpPr>
            <a:spLocks noGrp="1"/>
          </p:cNvSpPr>
          <p:nvPr>
            <p:ph type="sldNum" sz="quarter" idx="12"/>
          </p:nvPr>
        </p:nvSpPr>
        <p:spPr/>
        <p:txBody>
          <a:bodyPr/>
          <a:lstStyle/>
          <a:p>
            <a:fld id="{13629293-BEE0-412A-8EA1-B5BEBFC60FB6}" type="slidenum">
              <a:rPr lang="zh-CN" altLang="en-US" smtClean="0"/>
              <a:t>6</a:t>
            </a:fld>
            <a:endParaRPr lang="zh-CN" altLang="en-US" dirty="0"/>
          </a:p>
        </p:txBody>
      </p:sp>
      <p:sp>
        <p:nvSpPr>
          <p:cNvPr id="3" name="文本框 2">
            <a:extLst>
              <a:ext uri="{FF2B5EF4-FFF2-40B4-BE49-F238E27FC236}">
                <a16:creationId xmlns:a16="http://schemas.microsoft.com/office/drawing/2014/main" id="{D2B3A1B4-1DB7-B908-74C8-E8A95E78B111}"/>
              </a:ext>
            </a:extLst>
          </p:cNvPr>
          <p:cNvSpPr txBox="1"/>
          <p:nvPr/>
        </p:nvSpPr>
        <p:spPr>
          <a:xfrm>
            <a:off x="281354" y="241782"/>
            <a:ext cx="4492869" cy="523220"/>
          </a:xfrm>
          <a:prstGeom prst="rect">
            <a:avLst/>
          </a:prstGeom>
          <a:noFill/>
        </p:spPr>
        <p:txBody>
          <a:bodyPr wrap="square" rtlCol="0">
            <a:spAutoFit/>
          </a:bodyPr>
          <a:lstStyle/>
          <a:p>
            <a:r>
              <a:rPr lang="en-US" altLang="zh-CN" sz="2800" dirty="0"/>
              <a:t>2</a:t>
            </a:r>
            <a:r>
              <a:rPr lang="zh-CN" altLang="en-US" sz="2800" dirty="0"/>
              <a:t>、脉冲激光器驱动部分</a:t>
            </a:r>
          </a:p>
        </p:txBody>
      </p:sp>
      <p:pic>
        <p:nvPicPr>
          <p:cNvPr id="5" name="图片 4" descr="图形用户界面&#10;&#10;描述已自动生成">
            <a:extLst>
              <a:ext uri="{FF2B5EF4-FFF2-40B4-BE49-F238E27FC236}">
                <a16:creationId xmlns:a16="http://schemas.microsoft.com/office/drawing/2014/main" id="{F717B4BF-4C95-4071-CBDC-1B0DD536D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62" y="2059494"/>
            <a:ext cx="5203767" cy="2919392"/>
          </a:xfrm>
          <a:prstGeom prst="rect">
            <a:avLst/>
          </a:prstGeom>
        </p:spPr>
      </p:pic>
      <p:pic>
        <p:nvPicPr>
          <p:cNvPr id="7" name="图片 6" descr="图形用户界面&#10;&#10;描述已自动生成">
            <a:extLst>
              <a:ext uri="{FF2B5EF4-FFF2-40B4-BE49-F238E27FC236}">
                <a16:creationId xmlns:a16="http://schemas.microsoft.com/office/drawing/2014/main" id="{0313C608-CDE4-2F96-B987-D9D56E23E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2225" y="2059494"/>
            <a:ext cx="5203767" cy="2919392"/>
          </a:xfrm>
          <a:prstGeom prst="rect">
            <a:avLst/>
          </a:prstGeom>
        </p:spPr>
      </p:pic>
      <p:sp>
        <p:nvSpPr>
          <p:cNvPr id="10" name="文本框 9">
            <a:extLst>
              <a:ext uri="{FF2B5EF4-FFF2-40B4-BE49-F238E27FC236}">
                <a16:creationId xmlns:a16="http://schemas.microsoft.com/office/drawing/2014/main" id="{B82F7640-C104-247E-5AD0-1DBC46313376}"/>
              </a:ext>
            </a:extLst>
          </p:cNvPr>
          <p:cNvSpPr txBox="1"/>
          <p:nvPr/>
        </p:nvSpPr>
        <p:spPr>
          <a:xfrm>
            <a:off x="1844892" y="5578495"/>
            <a:ext cx="2156360" cy="307777"/>
          </a:xfrm>
          <a:prstGeom prst="rect">
            <a:avLst/>
          </a:prstGeom>
          <a:noFill/>
        </p:spPr>
        <p:txBody>
          <a:bodyPr wrap="none" rtlCol="0">
            <a:spAutoFit/>
          </a:bodyPr>
          <a:lstStyle/>
          <a:p>
            <a:r>
              <a:rPr lang="zh-CN" altLang="en-US" sz="1400" dirty="0"/>
              <a:t>激光脉冲控制频率</a:t>
            </a:r>
            <a:r>
              <a:rPr lang="en-US" altLang="zh-CN" sz="1400" dirty="0"/>
              <a:t>10KHz</a:t>
            </a:r>
            <a:endParaRPr lang="zh-CN" altLang="en-US" sz="1400" dirty="0"/>
          </a:p>
        </p:txBody>
      </p:sp>
      <p:sp>
        <p:nvSpPr>
          <p:cNvPr id="12" name="文本框 11">
            <a:extLst>
              <a:ext uri="{FF2B5EF4-FFF2-40B4-BE49-F238E27FC236}">
                <a16:creationId xmlns:a16="http://schemas.microsoft.com/office/drawing/2014/main" id="{D55BC55B-9DE5-CB28-A339-10CD042A7831}"/>
              </a:ext>
            </a:extLst>
          </p:cNvPr>
          <p:cNvSpPr txBox="1"/>
          <p:nvPr/>
        </p:nvSpPr>
        <p:spPr>
          <a:xfrm>
            <a:off x="7195685" y="5576145"/>
            <a:ext cx="3696846" cy="307777"/>
          </a:xfrm>
          <a:prstGeom prst="rect">
            <a:avLst/>
          </a:prstGeom>
          <a:noFill/>
        </p:spPr>
        <p:txBody>
          <a:bodyPr wrap="none" rtlCol="0">
            <a:spAutoFit/>
          </a:bodyPr>
          <a:lstStyle/>
          <a:p>
            <a:r>
              <a:rPr lang="zh-CN" altLang="en-US" sz="1400" dirty="0"/>
              <a:t>激光脉冲控制脉宽</a:t>
            </a:r>
            <a:r>
              <a:rPr lang="en-US" altLang="zh-CN" sz="1400" dirty="0"/>
              <a:t>40ns</a:t>
            </a:r>
            <a:r>
              <a:rPr lang="zh-CN" altLang="en-US" sz="1400" dirty="0"/>
              <a:t>，最小可控制到</a:t>
            </a:r>
            <a:r>
              <a:rPr lang="en-US" altLang="zh-CN" sz="1400" dirty="0"/>
              <a:t>10ns</a:t>
            </a:r>
            <a:endParaRPr lang="zh-CN" altLang="en-US" sz="1400" dirty="0"/>
          </a:p>
        </p:txBody>
      </p:sp>
    </p:spTree>
    <p:extLst>
      <p:ext uri="{BB962C8B-B14F-4D97-AF65-F5344CB8AC3E}">
        <p14:creationId xmlns:p14="http://schemas.microsoft.com/office/powerpoint/2010/main" val="179113256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5430FE58-D761-D880-5FC8-946B8E0367D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D1C67A-413B-2557-ECE1-728F3FE690CC}"/>
              </a:ext>
            </a:extLst>
          </p:cNvPr>
          <p:cNvSpPr>
            <a:spLocks noGrp="1"/>
          </p:cNvSpPr>
          <p:nvPr>
            <p:ph type="sldNum" sz="quarter" idx="12"/>
          </p:nvPr>
        </p:nvSpPr>
        <p:spPr/>
        <p:txBody>
          <a:bodyPr/>
          <a:lstStyle/>
          <a:p>
            <a:fld id="{13629293-BEE0-412A-8EA1-B5BEBFC60FB6}" type="slidenum">
              <a:rPr lang="zh-CN" altLang="en-US" smtClean="0"/>
              <a:t>7</a:t>
            </a:fld>
            <a:endParaRPr lang="zh-CN" altLang="en-US"/>
          </a:p>
        </p:txBody>
      </p:sp>
      <p:sp>
        <p:nvSpPr>
          <p:cNvPr id="3" name="文本框 2">
            <a:extLst>
              <a:ext uri="{FF2B5EF4-FFF2-40B4-BE49-F238E27FC236}">
                <a16:creationId xmlns:a16="http://schemas.microsoft.com/office/drawing/2014/main" id="{746FA4AD-1BC8-D3F2-053E-AA5C78A078AA}"/>
              </a:ext>
            </a:extLst>
          </p:cNvPr>
          <p:cNvSpPr txBox="1"/>
          <p:nvPr/>
        </p:nvSpPr>
        <p:spPr>
          <a:xfrm>
            <a:off x="281354" y="241782"/>
            <a:ext cx="4492869" cy="523220"/>
          </a:xfrm>
          <a:prstGeom prst="rect">
            <a:avLst/>
          </a:prstGeom>
          <a:noFill/>
        </p:spPr>
        <p:txBody>
          <a:bodyPr wrap="square" rtlCol="0">
            <a:spAutoFit/>
          </a:bodyPr>
          <a:lstStyle/>
          <a:p>
            <a:r>
              <a:rPr lang="en-US" altLang="zh-CN" sz="2800" dirty="0"/>
              <a:t>2</a:t>
            </a:r>
            <a:r>
              <a:rPr lang="zh-CN" altLang="en-US" sz="2800" dirty="0"/>
              <a:t>、脉冲激光器驱动部分</a:t>
            </a:r>
          </a:p>
        </p:txBody>
      </p:sp>
      <p:pic>
        <p:nvPicPr>
          <p:cNvPr id="5" name="图片 4" descr="人手上拿着手机&#10;&#10;描述已自动生成">
            <a:extLst>
              <a:ext uri="{FF2B5EF4-FFF2-40B4-BE49-F238E27FC236}">
                <a16:creationId xmlns:a16="http://schemas.microsoft.com/office/drawing/2014/main" id="{4B369B01-FC2B-29F3-3471-92D272D24C15}"/>
              </a:ext>
            </a:extLst>
          </p:cNvPr>
          <p:cNvPicPr>
            <a:picLocks noChangeAspect="1"/>
          </p:cNvPicPr>
          <p:nvPr/>
        </p:nvPicPr>
        <p:blipFill rotWithShape="1">
          <a:blip r:embed="rId4">
            <a:extLst>
              <a:ext uri="{28A0092B-C50C-407E-A947-70E740481C1C}">
                <a14:useLocalDpi xmlns:a14="http://schemas.microsoft.com/office/drawing/2010/main" val="0"/>
              </a:ext>
            </a:extLst>
          </a:blip>
          <a:srcRect l="23519" t="12755" r="14437" b="26888"/>
          <a:stretch/>
        </p:blipFill>
        <p:spPr>
          <a:xfrm>
            <a:off x="4026715" y="1198486"/>
            <a:ext cx="3514988" cy="4559105"/>
          </a:xfrm>
          <a:prstGeom prst="rect">
            <a:avLst/>
          </a:prstGeom>
        </p:spPr>
      </p:pic>
      <p:sp>
        <p:nvSpPr>
          <p:cNvPr id="4" name="文本框 3">
            <a:extLst>
              <a:ext uri="{FF2B5EF4-FFF2-40B4-BE49-F238E27FC236}">
                <a16:creationId xmlns:a16="http://schemas.microsoft.com/office/drawing/2014/main" id="{EC906FD4-48C9-8012-1A67-4D3B4CB1DDDB}"/>
              </a:ext>
            </a:extLst>
          </p:cNvPr>
          <p:cNvSpPr txBox="1"/>
          <p:nvPr/>
        </p:nvSpPr>
        <p:spPr>
          <a:xfrm>
            <a:off x="4382222" y="6186880"/>
            <a:ext cx="2803973" cy="369332"/>
          </a:xfrm>
          <a:prstGeom prst="rect">
            <a:avLst/>
          </a:prstGeom>
          <a:noFill/>
        </p:spPr>
        <p:txBody>
          <a:bodyPr wrap="none" rtlCol="0">
            <a:spAutoFit/>
          </a:bodyPr>
          <a:lstStyle/>
          <a:p>
            <a:r>
              <a:rPr lang="en-US" altLang="zh-CN" dirty="0"/>
              <a:t>5</a:t>
            </a:r>
            <a:r>
              <a:rPr lang="zh-CN" altLang="en-US" dirty="0"/>
              <a:t>米左右光斑直径</a:t>
            </a:r>
            <a:r>
              <a:rPr lang="en-US" altLang="zh-CN" dirty="0"/>
              <a:t>2cm</a:t>
            </a:r>
            <a:r>
              <a:rPr lang="zh-CN" altLang="en-US" dirty="0"/>
              <a:t>左右</a:t>
            </a:r>
          </a:p>
        </p:txBody>
      </p:sp>
    </p:spTree>
    <p:extLst>
      <p:ext uri="{BB962C8B-B14F-4D97-AF65-F5344CB8AC3E}">
        <p14:creationId xmlns:p14="http://schemas.microsoft.com/office/powerpoint/2010/main" val="114310114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917C50C6-0827-27D0-5E14-5D5052F874C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3025F73-6D52-A7DA-B7AB-72BC36121E39}"/>
              </a:ext>
            </a:extLst>
          </p:cNvPr>
          <p:cNvSpPr>
            <a:spLocks noGrp="1"/>
          </p:cNvSpPr>
          <p:nvPr>
            <p:ph type="sldNum" sz="quarter" idx="12"/>
          </p:nvPr>
        </p:nvSpPr>
        <p:spPr/>
        <p:txBody>
          <a:bodyPr/>
          <a:lstStyle/>
          <a:p>
            <a:fld id="{13629293-BEE0-412A-8EA1-B5BEBFC60FB6}" type="slidenum">
              <a:rPr lang="zh-CN" altLang="en-US" smtClean="0"/>
              <a:t>8</a:t>
            </a:fld>
            <a:endParaRPr lang="zh-CN" altLang="en-US"/>
          </a:p>
        </p:txBody>
      </p:sp>
      <p:sp>
        <p:nvSpPr>
          <p:cNvPr id="3" name="文本框 2">
            <a:extLst>
              <a:ext uri="{FF2B5EF4-FFF2-40B4-BE49-F238E27FC236}">
                <a16:creationId xmlns:a16="http://schemas.microsoft.com/office/drawing/2014/main" id="{96303187-A833-0002-C02C-B04AEAAFEFF5}"/>
              </a:ext>
            </a:extLst>
          </p:cNvPr>
          <p:cNvSpPr txBox="1"/>
          <p:nvPr/>
        </p:nvSpPr>
        <p:spPr>
          <a:xfrm>
            <a:off x="281354" y="241782"/>
            <a:ext cx="4492869" cy="523220"/>
          </a:xfrm>
          <a:prstGeom prst="rect">
            <a:avLst/>
          </a:prstGeom>
          <a:noFill/>
        </p:spPr>
        <p:txBody>
          <a:bodyPr wrap="square" rtlCol="0">
            <a:spAutoFit/>
          </a:bodyPr>
          <a:lstStyle/>
          <a:p>
            <a:r>
              <a:rPr lang="en-US" altLang="zh-CN" sz="2800" dirty="0"/>
              <a:t>3</a:t>
            </a:r>
            <a:r>
              <a:rPr lang="zh-CN" altLang="en-US" sz="2800" dirty="0"/>
              <a:t>、接收部分</a:t>
            </a:r>
          </a:p>
        </p:txBody>
      </p:sp>
      <p:pic>
        <p:nvPicPr>
          <p:cNvPr id="5" name="图片 4" descr="电子零件&#10;&#10;中度可信度描述已自动生成">
            <a:extLst>
              <a:ext uri="{FF2B5EF4-FFF2-40B4-BE49-F238E27FC236}">
                <a16:creationId xmlns:a16="http://schemas.microsoft.com/office/drawing/2014/main" id="{36E091BF-AC12-C1BF-6C0B-82C83B66AA1D}"/>
              </a:ext>
            </a:extLst>
          </p:cNvPr>
          <p:cNvPicPr>
            <a:picLocks noChangeAspect="1"/>
          </p:cNvPicPr>
          <p:nvPr/>
        </p:nvPicPr>
        <p:blipFill rotWithShape="1">
          <a:blip r:embed="rId4">
            <a:extLst>
              <a:ext uri="{28A0092B-C50C-407E-A947-70E740481C1C}">
                <a14:useLocalDpi xmlns:a14="http://schemas.microsoft.com/office/drawing/2010/main" val="0"/>
              </a:ext>
            </a:extLst>
          </a:blip>
          <a:srcRect l="17924" t="27585" r="36000" b="28808"/>
          <a:stretch/>
        </p:blipFill>
        <p:spPr>
          <a:xfrm>
            <a:off x="2831285" y="1933662"/>
            <a:ext cx="2369890" cy="2990676"/>
          </a:xfrm>
          <a:prstGeom prst="rect">
            <a:avLst/>
          </a:prstGeom>
        </p:spPr>
      </p:pic>
      <p:pic>
        <p:nvPicPr>
          <p:cNvPr id="7" name="图片 6" descr="墙上有涂鸦&#10;&#10;描述已自动生成">
            <a:extLst>
              <a:ext uri="{FF2B5EF4-FFF2-40B4-BE49-F238E27FC236}">
                <a16:creationId xmlns:a16="http://schemas.microsoft.com/office/drawing/2014/main" id="{B148652B-7C88-403A-15D2-2DDC0E0D0C8D}"/>
              </a:ext>
            </a:extLst>
          </p:cNvPr>
          <p:cNvPicPr>
            <a:picLocks noChangeAspect="1"/>
          </p:cNvPicPr>
          <p:nvPr/>
        </p:nvPicPr>
        <p:blipFill rotWithShape="1">
          <a:blip r:embed="rId5">
            <a:extLst>
              <a:ext uri="{28A0092B-C50C-407E-A947-70E740481C1C}">
                <a14:useLocalDpi xmlns:a14="http://schemas.microsoft.com/office/drawing/2010/main" val="0"/>
              </a:ext>
            </a:extLst>
          </a:blip>
          <a:srcRect l="14171" t="22752" r="38530" b="34434"/>
          <a:stretch/>
        </p:blipFill>
        <p:spPr>
          <a:xfrm>
            <a:off x="5894152" y="1933661"/>
            <a:ext cx="2477989" cy="2990675"/>
          </a:xfrm>
          <a:prstGeom prst="rect">
            <a:avLst/>
          </a:prstGeom>
        </p:spPr>
      </p:pic>
      <p:sp>
        <p:nvSpPr>
          <p:cNvPr id="8" name="文本框 7">
            <a:extLst>
              <a:ext uri="{FF2B5EF4-FFF2-40B4-BE49-F238E27FC236}">
                <a16:creationId xmlns:a16="http://schemas.microsoft.com/office/drawing/2014/main" id="{8ABD74CF-7306-2FAA-AF43-C10AFFA72884}"/>
              </a:ext>
            </a:extLst>
          </p:cNvPr>
          <p:cNvSpPr txBox="1"/>
          <p:nvPr/>
        </p:nvSpPr>
        <p:spPr>
          <a:xfrm>
            <a:off x="4016230" y="5519955"/>
            <a:ext cx="3387466" cy="369332"/>
          </a:xfrm>
          <a:prstGeom prst="rect">
            <a:avLst/>
          </a:prstGeom>
          <a:noFill/>
        </p:spPr>
        <p:txBody>
          <a:bodyPr wrap="none" rtlCol="0">
            <a:spAutoFit/>
          </a:bodyPr>
          <a:lstStyle/>
          <a:p>
            <a:r>
              <a:rPr lang="en-US" altLang="zh-CN" dirty="0"/>
              <a:t>APD</a:t>
            </a:r>
            <a:r>
              <a:rPr lang="zh-CN" altLang="en-US" dirty="0"/>
              <a:t>接收部分，未安装接收透镜</a:t>
            </a:r>
          </a:p>
        </p:txBody>
      </p:sp>
    </p:spTree>
    <p:extLst>
      <p:ext uri="{BB962C8B-B14F-4D97-AF65-F5344CB8AC3E}">
        <p14:creationId xmlns:p14="http://schemas.microsoft.com/office/powerpoint/2010/main" val="109393193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tile tx="0" ty="0" sx="100000" sy="100000" flip="none" algn="tl"/>
        </a:blipFill>
        <a:effectLst/>
      </p:bgPr>
    </p:bg>
    <p:spTree>
      <p:nvGrpSpPr>
        <p:cNvPr id="1" name="">
          <a:extLst>
            <a:ext uri="{FF2B5EF4-FFF2-40B4-BE49-F238E27FC236}">
              <a16:creationId xmlns:a16="http://schemas.microsoft.com/office/drawing/2014/main" id="{56FC6A1D-D964-431D-E5D1-C6CB27E2EB1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3C3B87-1EF5-EC65-3EF0-5F5DCE83C064}"/>
              </a:ext>
            </a:extLst>
          </p:cNvPr>
          <p:cNvSpPr>
            <a:spLocks noGrp="1"/>
          </p:cNvSpPr>
          <p:nvPr>
            <p:ph type="sldNum" sz="quarter" idx="12"/>
          </p:nvPr>
        </p:nvSpPr>
        <p:spPr/>
        <p:txBody>
          <a:bodyPr/>
          <a:lstStyle/>
          <a:p>
            <a:fld id="{13629293-BEE0-412A-8EA1-B5BEBFC60FB6}" type="slidenum">
              <a:rPr lang="zh-CN" altLang="en-US" smtClean="0"/>
              <a:t>9</a:t>
            </a:fld>
            <a:endParaRPr lang="zh-CN" altLang="en-US"/>
          </a:p>
        </p:txBody>
      </p:sp>
      <p:sp>
        <p:nvSpPr>
          <p:cNvPr id="3" name="文本框 2">
            <a:extLst>
              <a:ext uri="{FF2B5EF4-FFF2-40B4-BE49-F238E27FC236}">
                <a16:creationId xmlns:a16="http://schemas.microsoft.com/office/drawing/2014/main" id="{71511117-3EA3-226D-4E26-B180519C0AFD}"/>
              </a:ext>
            </a:extLst>
          </p:cNvPr>
          <p:cNvSpPr txBox="1"/>
          <p:nvPr/>
        </p:nvSpPr>
        <p:spPr>
          <a:xfrm>
            <a:off x="281354" y="241782"/>
            <a:ext cx="4492869" cy="523220"/>
          </a:xfrm>
          <a:prstGeom prst="rect">
            <a:avLst/>
          </a:prstGeom>
          <a:noFill/>
        </p:spPr>
        <p:txBody>
          <a:bodyPr wrap="square" rtlCol="0">
            <a:spAutoFit/>
          </a:bodyPr>
          <a:lstStyle/>
          <a:p>
            <a:r>
              <a:rPr lang="en-US" altLang="zh-CN" sz="2800" dirty="0"/>
              <a:t>4</a:t>
            </a:r>
            <a:r>
              <a:rPr lang="zh-CN" altLang="en-US" sz="2800" dirty="0"/>
              <a:t>、</a:t>
            </a:r>
            <a:r>
              <a:rPr lang="en-US" altLang="zh-CN" sz="2800" dirty="0"/>
              <a:t>TDC </a:t>
            </a:r>
            <a:r>
              <a:rPr lang="zh-CN" altLang="en-US" sz="2800" dirty="0"/>
              <a:t>驱动</a:t>
            </a:r>
          </a:p>
        </p:txBody>
      </p:sp>
      <p:pic>
        <p:nvPicPr>
          <p:cNvPr id="5" name="图片 4" descr="图片包含 游戏机, 电子, 电路&#10;&#10;描述已自动生成">
            <a:extLst>
              <a:ext uri="{FF2B5EF4-FFF2-40B4-BE49-F238E27FC236}">
                <a16:creationId xmlns:a16="http://schemas.microsoft.com/office/drawing/2014/main" id="{F27804E7-00A4-78B9-57F5-1BDCE46442A3}"/>
              </a:ext>
            </a:extLst>
          </p:cNvPr>
          <p:cNvPicPr>
            <a:picLocks noChangeAspect="1"/>
          </p:cNvPicPr>
          <p:nvPr/>
        </p:nvPicPr>
        <p:blipFill rotWithShape="1">
          <a:blip r:embed="rId4">
            <a:extLst>
              <a:ext uri="{28A0092B-C50C-407E-A947-70E740481C1C}">
                <a14:useLocalDpi xmlns:a14="http://schemas.microsoft.com/office/drawing/2010/main" val="0"/>
              </a:ext>
            </a:extLst>
          </a:blip>
          <a:srcRect l="15639" t="22202" r="34207" b="27645"/>
          <a:stretch/>
        </p:blipFill>
        <p:spPr>
          <a:xfrm>
            <a:off x="2302778" y="1895911"/>
            <a:ext cx="2579616" cy="3439487"/>
          </a:xfrm>
          <a:prstGeom prst="rect">
            <a:avLst/>
          </a:prstGeom>
        </p:spPr>
      </p:pic>
      <p:sp>
        <p:nvSpPr>
          <p:cNvPr id="6" name="文本框 5">
            <a:extLst>
              <a:ext uri="{FF2B5EF4-FFF2-40B4-BE49-F238E27FC236}">
                <a16:creationId xmlns:a16="http://schemas.microsoft.com/office/drawing/2014/main" id="{E62CD3C2-FE6D-4274-690A-335B946F2C75}"/>
              </a:ext>
            </a:extLst>
          </p:cNvPr>
          <p:cNvSpPr txBox="1"/>
          <p:nvPr/>
        </p:nvSpPr>
        <p:spPr>
          <a:xfrm>
            <a:off x="5459136" y="3078760"/>
            <a:ext cx="5973110" cy="1200329"/>
          </a:xfrm>
          <a:prstGeom prst="rect">
            <a:avLst/>
          </a:prstGeom>
          <a:noFill/>
        </p:spPr>
        <p:txBody>
          <a:bodyPr wrap="none" rtlCol="0">
            <a:spAutoFit/>
          </a:bodyPr>
          <a:lstStyle/>
          <a:p>
            <a:pPr marL="285750" indent="-285750">
              <a:buFont typeface="Arial" panose="020B0604020202020204" pitchFamily="34" charset="0"/>
              <a:buChar char="•"/>
            </a:pPr>
            <a:r>
              <a:rPr lang="en-US" altLang="zh-CN" dirty="0"/>
              <a:t>TDC</a:t>
            </a:r>
            <a:r>
              <a:rPr lang="zh-CN" altLang="en-US" dirty="0"/>
              <a:t>驱动板主要负责发射和接收信号的飞行时间测量；</a:t>
            </a:r>
            <a:endParaRPr lang="en-US" altLang="zh-CN" dirty="0"/>
          </a:p>
          <a:p>
            <a:pPr marL="285750" indent="-285750">
              <a:buFont typeface="Arial" panose="020B0604020202020204" pitchFamily="34" charset="0"/>
              <a:buChar char="•"/>
            </a:pPr>
            <a:r>
              <a:rPr lang="zh-CN" altLang="en-US" dirty="0"/>
              <a:t>同时连接核心板，控制所有的输入输出信号；</a:t>
            </a:r>
            <a:endParaRPr lang="en-US" altLang="zh-CN" dirty="0"/>
          </a:p>
          <a:p>
            <a:pPr marL="285750" indent="-285750">
              <a:buFont typeface="Arial" panose="020B0604020202020204" pitchFamily="34" charset="0"/>
              <a:buChar char="•"/>
            </a:pPr>
            <a:r>
              <a:rPr lang="zh-CN" altLang="en-US" dirty="0"/>
              <a:t>为系统和高压模块供电。</a:t>
            </a:r>
            <a:endParaRPr lang="en-US" altLang="zh-CN" dirty="0"/>
          </a:p>
          <a:p>
            <a:endParaRPr lang="zh-CN" altLang="en-US" dirty="0"/>
          </a:p>
        </p:txBody>
      </p:sp>
    </p:spTree>
    <p:extLst>
      <p:ext uri="{BB962C8B-B14F-4D97-AF65-F5344CB8AC3E}">
        <p14:creationId xmlns:p14="http://schemas.microsoft.com/office/powerpoint/2010/main" val="257348177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2039</TotalTime>
  <Words>508</Words>
  <Application>Microsoft Office PowerPoint</Application>
  <PresentationFormat>宽屏</PresentationFormat>
  <Paragraphs>65</Paragraphs>
  <Slides>13</Slides>
  <Notes>2</Notes>
  <HiddenSlides>0</HiddenSlides>
  <MMClips>3</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canada-type-gibson</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Zhaoxu LIU</dc:creator>
  <cp:lastModifiedBy>Zhaoxu LIU</cp:lastModifiedBy>
  <cp:revision>51</cp:revision>
  <dcterms:created xsi:type="dcterms:W3CDTF">2024-03-01T21:01:03Z</dcterms:created>
  <dcterms:modified xsi:type="dcterms:W3CDTF">2024-03-03T20:00:19Z</dcterms:modified>
</cp:coreProperties>
</file>